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75" r:id="rId5"/>
  </p:sldMasterIdLst>
  <p:notesMasterIdLst>
    <p:notesMasterId r:id="rId78"/>
  </p:notesMasterIdLst>
  <p:sldIdLst>
    <p:sldId id="336" r:id="rId6"/>
    <p:sldId id="719" r:id="rId7"/>
    <p:sldId id="774" r:id="rId8"/>
    <p:sldId id="743" r:id="rId9"/>
    <p:sldId id="775" r:id="rId10"/>
    <p:sldId id="1430" r:id="rId11"/>
    <p:sldId id="711" r:id="rId12"/>
    <p:sldId id="715" r:id="rId13"/>
    <p:sldId id="716" r:id="rId14"/>
    <p:sldId id="720" r:id="rId15"/>
    <p:sldId id="721" r:id="rId16"/>
    <p:sldId id="714" r:id="rId17"/>
    <p:sldId id="1431" r:id="rId18"/>
    <p:sldId id="724" r:id="rId19"/>
    <p:sldId id="1432" r:id="rId20"/>
    <p:sldId id="1437" r:id="rId21"/>
    <p:sldId id="1433" r:id="rId22"/>
    <p:sldId id="1434" r:id="rId23"/>
    <p:sldId id="1435" r:id="rId24"/>
    <p:sldId id="1436" r:id="rId25"/>
    <p:sldId id="709" r:id="rId26"/>
    <p:sldId id="1424" r:id="rId27"/>
    <p:sldId id="1381" r:id="rId28"/>
    <p:sldId id="1425" r:id="rId29"/>
    <p:sldId id="1428" r:id="rId30"/>
    <p:sldId id="1426" r:id="rId31"/>
    <p:sldId id="671" r:id="rId32"/>
    <p:sldId id="673" r:id="rId33"/>
    <p:sldId id="1396" r:id="rId34"/>
    <p:sldId id="1378" r:id="rId35"/>
    <p:sldId id="718" r:id="rId36"/>
    <p:sldId id="723" r:id="rId37"/>
    <p:sldId id="1438" r:id="rId38"/>
    <p:sldId id="728" r:id="rId39"/>
    <p:sldId id="730" r:id="rId40"/>
    <p:sldId id="758" r:id="rId41"/>
    <p:sldId id="760" r:id="rId42"/>
    <p:sldId id="762" r:id="rId43"/>
    <p:sldId id="722" r:id="rId44"/>
    <p:sldId id="764" r:id="rId45"/>
    <p:sldId id="765" r:id="rId46"/>
    <p:sldId id="766" r:id="rId47"/>
    <p:sldId id="767" r:id="rId48"/>
    <p:sldId id="759" r:id="rId49"/>
    <p:sldId id="768" r:id="rId50"/>
    <p:sldId id="769" r:id="rId51"/>
    <p:sldId id="753" r:id="rId52"/>
    <p:sldId id="754" r:id="rId53"/>
    <p:sldId id="755" r:id="rId54"/>
    <p:sldId id="756" r:id="rId55"/>
    <p:sldId id="731" r:id="rId56"/>
    <p:sldId id="750" r:id="rId57"/>
    <p:sldId id="732" r:id="rId58"/>
    <p:sldId id="733" r:id="rId59"/>
    <p:sldId id="1439" r:id="rId60"/>
    <p:sldId id="738" r:id="rId61"/>
    <p:sldId id="736" r:id="rId62"/>
    <p:sldId id="740" r:id="rId63"/>
    <p:sldId id="1440" r:id="rId64"/>
    <p:sldId id="744" r:id="rId65"/>
    <p:sldId id="1441" r:id="rId66"/>
    <p:sldId id="742" r:id="rId67"/>
    <p:sldId id="747" r:id="rId68"/>
    <p:sldId id="748" r:id="rId69"/>
    <p:sldId id="770" r:id="rId70"/>
    <p:sldId id="771" r:id="rId71"/>
    <p:sldId id="772" r:id="rId72"/>
    <p:sldId id="773" r:id="rId73"/>
    <p:sldId id="751" r:id="rId74"/>
    <p:sldId id="749" r:id="rId75"/>
    <p:sldId id="737" r:id="rId76"/>
    <p:sldId id="735" r:id="rId77"/>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scobar, Katherine B CIV JS J6 (USA)" initials="EKBCJJ( [2]" lastIdx="1" clrIdx="0">
    <p:extLst>
      <p:ext uri="{19B8F6BF-5375-455C-9EA6-DF929625EA0E}">
        <p15:presenceInfo xmlns:p15="http://schemas.microsoft.com/office/powerpoint/2012/main" userId="S-1-5-21-412667653-668731278-4213794525-133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2"/>
    <a:srgbClr val="004486"/>
    <a:srgbClr val="004283"/>
    <a:srgbClr val="E8EEF4"/>
    <a:srgbClr val="004383"/>
    <a:srgbClr val="000000"/>
    <a:srgbClr val="334052"/>
    <a:srgbClr val="005170"/>
    <a:srgbClr val="EE7E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227E12-1458-43A8-ACAF-1B6684CCE5E0}" v="10" dt="2022-08-16T22:17:35.3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6" autoAdjust="0"/>
    <p:restoredTop sz="87117" autoAdjust="0"/>
  </p:normalViewPr>
  <p:slideViewPr>
    <p:cSldViewPr snapToGrid="0">
      <p:cViewPr varScale="1">
        <p:scale>
          <a:sx n="79" d="100"/>
          <a:sy n="79" d="100"/>
        </p:scale>
        <p:origin x="701" y="77"/>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microsoft.com/office/2016/11/relationships/changesInfo" Target="changesInfos/changesInfo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commentAuthors" Target="commentAuthors.xml"/><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61" Type="http://schemas.openxmlformats.org/officeDocument/2006/relationships/slide" Target="slides/slide56.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llivan, Stephen [USA]" userId="216bf0d3-a36f-4b82-a22a-fc284ac9e5a2" providerId="ADAL" clId="{55227E12-1458-43A8-ACAF-1B6684CCE5E0}"/>
    <pc:docChg chg="addSld delSld modSld sldOrd">
      <pc:chgData name="Sullivan, Stephen [USA]" userId="216bf0d3-a36f-4b82-a22a-fc284ac9e5a2" providerId="ADAL" clId="{55227E12-1458-43A8-ACAF-1B6684CCE5E0}" dt="2022-08-16T22:17:38.597" v="86" actId="47"/>
      <pc:docMkLst>
        <pc:docMk/>
      </pc:docMkLst>
      <pc:sldChg chg="add">
        <pc:chgData name="Sullivan, Stephen [USA]" userId="216bf0d3-a36f-4b82-a22a-fc284ac9e5a2" providerId="ADAL" clId="{55227E12-1458-43A8-ACAF-1B6684CCE5E0}" dt="2022-08-16T22:05:47.771" v="6"/>
        <pc:sldMkLst>
          <pc:docMk/>
          <pc:sldMk cId="564975463" sldId="671"/>
        </pc:sldMkLst>
      </pc:sldChg>
      <pc:sldChg chg="add">
        <pc:chgData name="Sullivan, Stephen [USA]" userId="216bf0d3-a36f-4b82-a22a-fc284ac9e5a2" providerId="ADAL" clId="{55227E12-1458-43A8-ACAF-1B6684CCE5E0}" dt="2022-08-16T22:05:47.771" v="6"/>
        <pc:sldMkLst>
          <pc:docMk/>
          <pc:sldMk cId="86618418" sldId="673"/>
        </pc:sldMkLst>
      </pc:sldChg>
      <pc:sldChg chg="add">
        <pc:chgData name="Sullivan, Stephen [USA]" userId="216bf0d3-a36f-4b82-a22a-fc284ac9e5a2" providerId="ADAL" clId="{55227E12-1458-43A8-ACAF-1B6684CCE5E0}" dt="2022-08-16T22:05:47.771" v="6"/>
        <pc:sldMkLst>
          <pc:docMk/>
          <pc:sldMk cId="4123893788" sldId="709"/>
        </pc:sldMkLst>
      </pc:sldChg>
      <pc:sldChg chg="del">
        <pc:chgData name="Sullivan, Stephen [USA]" userId="216bf0d3-a36f-4b82-a22a-fc284ac9e5a2" providerId="ADAL" clId="{55227E12-1458-43A8-ACAF-1B6684CCE5E0}" dt="2022-08-16T22:01:18.876" v="1" actId="47"/>
        <pc:sldMkLst>
          <pc:docMk/>
          <pc:sldMk cId="1903887086" sldId="710"/>
        </pc:sldMkLst>
      </pc:sldChg>
      <pc:sldChg chg="del">
        <pc:chgData name="Sullivan, Stephen [USA]" userId="216bf0d3-a36f-4b82-a22a-fc284ac9e5a2" providerId="ADAL" clId="{55227E12-1458-43A8-ACAF-1B6684CCE5E0}" dt="2022-08-16T22:02:48.652" v="3" actId="47"/>
        <pc:sldMkLst>
          <pc:docMk/>
          <pc:sldMk cId="2820103560" sldId="712"/>
        </pc:sldMkLst>
      </pc:sldChg>
      <pc:sldChg chg="del">
        <pc:chgData name="Sullivan, Stephen [USA]" userId="216bf0d3-a36f-4b82-a22a-fc284ac9e5a2" providerId="ADAL" clId="{55227E12-1458-43A8-ACAF-1B6684CCE5E0}" dt="2022-08-16T22:06:11.466" v="7" actId="47"/>
        <pc:sldMkLst>
          <pc:docMk/>
          <pc:sldMk cId="207463074" sldId="725"/>
        </pc:sldMkLst>
      </pc:sldChg>
      <pc:sldChg chg="del">
        <pc:chgData name="Sullivan, Stephen [USA]" userId="216bf0d3-a36f-4b82-a22a-fc284ac9e5a2" providerId="ADAL" clId="{55227E12-1458-43A8-ACAF-1B6684CCE5E0}" dt="2022-08-16T22:02:53.925" v="4" actId="47"/>
        <pc:sldMkLst>
          <pc:docMk/>
          <pc:sldMk cId="3934546405" sldId="726"/>
        </pc:sldMkLst>
      </pc:sldChg>
      <pc:sldChg chg="del">
        <pc:chgData name="Sullivan, Stephen [USA]" userId="216bf0d3-a36f-4b82-a22a-fc284ac9e5a2" providerId="ADAL" clId="{55227E12-1458-43A8-ACAF-1B6684CCE5E0}" dt="2022-08-16T22:10:09.870" v="81" actId="47"/>
        <pc:sldMkLst>
          <pc:docMk/>
          <pc:sldMk cId="1558356393" sldId="727"/>
        </pc:sldMkLst>
      </pc:sldChg>
      <pc:sldChg chg="del">
        <pc:chgData name="Sullivan, Stephen [USA]" userId="216bf0d3-a36f-4b82-a22a-fc284ac9e5a2" providerId="ADAL" clId="{55227E12-1458-43A8-ACAF-1B6684CCE5E0}" dt="2022-08-16T22:17:38.597" v="86" actId="47"/>
        <pc:sldMkLst>
          <pc:docMk/>
          <pc:sldMk cId="2157380985" sldId="734"/>
        </pc:sldMkLst>
      </pc:sldChg>
      <pc:sldChg chg="del">
        <pc:chgData name="Sullivan, Stephen [USA]" userId="216bf0d3-a36f-4b82-a22a-fc284ac9e5a2" providerId="ADAL" clId="{55227E12-1458-43A8-ACAF-1B6684CCE5E0}" dt="2022-08-16T22:13:54.985" v="82" actId="47"/>
        <pc:sldMkLst>
          <pc:docMk/>
          <pc:sldMk cId="4134825749" sldId="739"/>
        </pc:sldMkLst>
      </pc:sldChg>
      <pc:sldChg chg="del">
        <pc:chgData name="Sullivan, Stephen [USA]" userId="216bf0d3-a36f-4b82-a22a-fc284ac9e5a2" providerId="ADAL" clId="{55227E12-1458-43A8-ACAF-1B6684CCE5E0}" dt="2022-08-16T21:59:17.904" v="0" actId="47"/>
        <pc:sldMkLst>
          <pc:docMk/>
          <pc:sldMk cId="3765036823" sldId="745"/>
        </pc:sldMkLst>
      </pc:sldChg>
      <pc:sldChg chg="del">
        <pc:chgData name="Sullivan, Stephen [USA]" userId="216bf0d3-a36f-4b82-a22a-fc284ac9e5a2" providerId="ADAL" clId="{55227E12-1458-43A8-ACAF-1B6684CCE5E0}" dt="2022-08-16T22:14:52.352" v="84" actId="47"/>
        <pc:sldMkLst>
          <pc:docMk/>
          <pc:sldMk cId="3237219740" sldId="746"/>
        </pc:sldMkLst>
      </pc:sldChg>
      <pc:sldChg chg="del">
        <pc:chgData name="Sullivan, Stephen [USA]" userId="216bf0d3-a36f-4b82-a22a-fc284ac9e5a2" providerId="ADAL" clId="{55227E12-1458-43A8-ACAF-1B6684CCE5E0}" dt="2022-08-16T22:04:04.551" v="5" actId="47"/>
        <pc:sldMkLst>
          <pc:docMk/>
          <pc:sldMk cId="527306968" sldId="752"/>
        </pc:sldMkLst>
      </pc:sldChg>
      <pc:sldChg chg="add">
        <pc:chgData name="Sullivan, Stephen [USA]" userId="216bf0d3-a36f-4b82-a22a-fc284ac9e5a2" providerId="ADAL" clId="{55227E12-1458-43A8-ACAF-1B6684CCE5E0}" dt="2022-08-16T22:05:47.771" v="6"/>
        <pc:sldMkLst>
          <pc:docMk/>
          <pc:sldMk cId="315262275" sldId="1378"/>
        </pc:sldMkLst>
      </pc:sldChg>
      <pc:sldChg chg="add">
        <pc:chgData name="Sullivan, Stephen [USA]" userId="216bf0d3-a36f-4b82-a22a-fc284ac9e5a2" providerId="ADAL" clId="{55227E12-1458-43A8-ACAF-1B6684CCE5E0}" dt="2022-08-16T22:05:47.771" v="6"/>
        <pc:sldMkLst>
          <pc:docMk/>
          <pc:sldMk cId="2467081968" sldId="1381"/>
        </pc:sldMkLst>
      </pc:sldChg>
      <pc:sldChg chg="add">
        <pc:chgData name="Sullivan, Stephen [USA]" userId="216bf0d3-a36f-4b82-a22a-fc284ac9e5a2" providerId="ADAL" clId="{55227E12-1458-43A8-ACAF-1B6684CCE5E0}" dt="2022-08-16T22:05:47.771" v="6"/>
        <pc:sldMkLst>
          <pc:docMk/>
          <pc:sldMk cId="1313597233" sldId="1396"/>
        </pc:sldMkLst>
      </pc:sldChg>
      <pc:sldChg chg="add">
        <pc:chgData name="Sullivan, Stephen [USA]" userId="216bf0d3-a36f-4b82-a22a-fc284ac9e5a2" providerId="ADAL" clId="{55227E12-1458-43A8-ACAF-1B6684CCE5E0}" dt="2022-08-16T22:05:47.771" v="6"/>
        <pc:sldMkLst>
          <pc:docMk/>
          <pc:sldMk cId="2172994168" sldId="1424"/>
        </pc:sldMkLst>
      </pc:sldChg>
      <pc:sldChg chg="add">
        <pc:chgData name="Sullivan, Stephen [USA]" userId="216bf0d3-a36f-4b82-a22a-fc284ac9e5a2" providerId="ADAL" clId="{55227E12-1458-43A8-ACAF-1B6684CCE5E0}" dt="2022-08-16T22:05:47.771" v="6"/>
        <pc:sldMkLst>
          <pc:docMk/>
          <pc:sldMk cId="1710626641" sldId="1425"/>
        </pc:sldMkLst>
      </pc:sldChg>
      <pc:sldChg chg="add">
        <pc:chgData name="Sullivan, Stephen [USA]" userId="216bf0d3-a36f-4b82-a22a-fc284ac9e5a2" providerId="ADAL" clId="{55227E12-1458-43A8-ACAF-1B6684CCE5E0}" dt="2022-08-16T22:05:47.771" v="6"/>
        <pc:sldMkLst>
          <pc:docMk/>
          <pc:sldMk cId="172150357" sldId="1426"/>
        </pc:sldMkLst>
      </pc:sldChg>
      <pc:sldChg chg="add">
        <pc:chgData name="Sullivan, Stephen [USA]" userId="216bf0d3-a36f-4b82-a22a-fc284ac9e5a2" providerId="ADAL" clId="{55227E12-1458-43A8-ACAF-1B6684CCE5E0}" dt="2022-08-16T22:05:47.771" v="6"/>
        <pc:sldMkLst>
          <pc:docMk/>
          <pc:sldMk cId="3795845794" sldId="1428"/>
        </pc:sldMkLst>
      </pc:sldChg>
      <pc:sldChg chg="add del">
        <pc:chgData name="Sullivan, Stephen [USA]" userId="216bf0d3-a36f-4b82-a22a-fc284ac9e5a2" providerId="ADAL" clId="{55227E12-1458-43A8-ACAF-1B6684CCE5E0}" dt="2022-08-16T22:07:50.747" v="80" actId="47"/>
        <pc:sldMkLst>
          <pc:docMk/>
          <pc:sldMk cId="383136141" sldId="1429"/>
        </pc:sldMkLst>
      </pc:sldChg>
      <pc:sldChg chg="add">
        <pc:chgData name="Sullivan, Stephen [USA]" userId="216bf0d3-a36f-4b82-a22a-fc284ac9e5a2" providerId="ADAL" clId="{55227E12-1458-43A8-ACAF-1B6684CCE5E0}" dt="2022-08-16T22:05:47.771" v="6"/>
        <pc:sldMkLst>
          <pc:docMk/>
          <pc:sldMk cId="2473787675" sldId="1433"/>
        </pc:sldMkLst>
      </pc:sldChg>
      <pc:sldChg chg="add">
        <pc:chgData name="Sullivan, Stephen [USA]" userId="216bf0d3-a36f-4b82-a22a-fc284ac9e5a2" providerId="ADAL" clId="{55227E12-1458-43A8-ACAF-1B6684CCE5E0}" dt="2022-08-16T22:05:47.771" v="6"/>
        <pc:sldMkLst>
          <pc:docMk/>
          <pc:sldMk cId="1771362909" sldId="1434"/>
        </pc:sldMkLst>
      </pc:sldChg>
      <pc:sldChg chg="add">
        <pc:chgData name="Sullivan, Stephen [USA]" userId="216bf0d3-a36f-4b82-a22a-fc284ac9e5a2" providerId="ADAL" clId="{55227E12-1458-43A8-ACAF-1B6684CCE5E0}" dt="2022-08-16T22:05:47.771" v="6"/>
        <pc:sldMkLst>
          <pc:docMk/>
          <pc:sldMk cId="1608136243" sldId="1435"/>
        </pc:sldMkLst>
      </pc:sldChg>
      <pc:sldChg chg="add">
        <pc:chgData name="Sullivan, Stephen [USA]" userId="216bf0d3-a36f-4b82-a22a-fc284ac9e5a2" providerId="ADAL" clId="{55227E12-1458-43A8-ACAF-1B6684CCE5E0}" dt="2022-08-16T22:05:47.771" v="6"/>
        <pc:sldMkLst>
          <pc:docMk/>
          <pc:sldMk cId="419102666" sldId="1436"/>
        </pc:sldMkLst>
      </pc:sldChg>
      <pc:sldChg chg="modSp add mod ord">
        <pc:chgData name="Sullivan, Stephen [USA]" userId="216bf0d3-a36f-4b82-a22a-fc284ac9e5a2" providerId="ADAL" clId="{55227E12-1458-43A8-ACAF-1B6684CCE5E0}" dt="2022-08-16T22:07:40.735" v="79" actId="20577"/>
        <pc:sldMkLst>
          <pc:docMk/>
          <pc:sldMk cId="2025200486" sldId="1437"/>
        </pc:sldMkLst>
        <pc:spChg chg="mod">
          <ac:chgData name="Sullivan, Stephen [USA]" userId="216bf0d3-a36f-4b82-a22a-fc284ac9e5a2" providerId="ADAL" clId="{55227E12-1458-43A8-ACAF-1B6684CCE5E0}" dt="2022-08-16T22:07:40.735" v="79" actId="20577"/>
          <ac:spMkLst>
            <pc:docMk/>
            <pc:sldMk cId="2025200486" sldId="1437"/>
            <ac:spMk id="2" creationId="{00000000-0000-0000-0000-000000000000}"/>
          </ac:spMkLst>
        </pc:spChg>
        <pc:spChg chg="mod">
          <ac:chgData name="Sullivan, Stephen [USA]" userId="216bf0d3-a36f-4b82-a22a-fc284ac9e5a2" providerId="ADAL" clId="{55227E12-1458-43A8-ACAF-1B6684CCE5E0}" dt="2022-08-16T22:06:43.472" v="42" actId="20577"/>
          <ac:spMkLst>
            <pc:docMk/>
            <pc:sldMk cId="2025200486" sldId="1437"/>
            <ac:spMk id="3" creationId="{00000000-0000-0000-0000-000000000000}"/>
          </ac:spMkLst>
        </pc:spChg>
      </pc:sldChg>
      <pc:sldChg chg="modSp mod">
        <pc:chgData name="Sullivan, Stephen [USA]" userId="216bf0d3-a36f-4b82-a22a-fc284ac9e5a2" providerId="ADAL" clId="{55227E12-1458-43A8-ACAF-1B6684CCE5E0}" dt="2022-08-16T22:14:02.248" v="83" actId="1076"/>
        <pc:sldMkLst>
          <pc:docMk/>
          <pc:sldMk cId="2079860400" sldId="1439"/>
        </pc:sldMkLst>
        <pc:picChg chg="mod">
          <ac:chgData name="Sullivan, Stephen [USA]" userId="216bf0d3-a36f-4b82-a22a-fc284ac9e5a2" providerId="ADAL" clId="{55227E12-1458-43A8-ACAF-1B6684CCE5E0}" dt="2022-08-16T22:14:02.248" v="83" actId="1076"/>
          <ac:picMkLst>
            <pc:docMk/>
            <pc:sldMk cId="2079860400" sldId="1439"/>
            <ac:picMk id="3" creationId="{35F176E0-C134-43DA-8C01-ED6E60E3671E}"/>
          </ac:picMkLst>
        </pc:picChg>
      </pc:sldChg>
      <pc:sldChg chg="del">
        <pc:chgData name="Sullivan, Stephen [USA]" userId="216bf0d3-a36f-4b82-a22a-fc284ac9e5a2" providerId="ADAL" clId="{55227E12-1458-43A8-ACAF-1B6684CCE5E0}" dt="2022-08-16T22:17:16.386" v="85" actId="47"/>
        <pc:sldMkLst>
          <pc:docMk/>
          <pc:sldMk cId="549567193" sldId="1441"/>
        </pc:sldMkLst>
      </pc:sldChg>
      <pc:sldMasterChg chg="delSldLayout">
        <pc:chgData name="Sullivan, Stephen [USA]" userId="216bf0d3-a36f-4b82-a22a-fc284ac9e5a2" providerId="ADAL" clId="{55227E12-1458-43A8-ACAF-1B6684CCE5E0}" dt="2022-08-16T22:07:50.747" v="80" actId="47"/>
        <pc:sldMasterMkLst>
          <pc:docMk/>
          <pc:sldMasterMk cId="3480718756" sldId="2147483675"/>
        </pc:sldMasterMkLst>
        <pc:sldLayoutChg chg="del">
          <pc:chgData name="Sullivan, Stephen [USA]" userId="216bf0d3-a36f-4b82-a22a-fc284ac9e5a2" providerId="ADAL" clId="{55227E12-1458-43A8-ACAF-1B6684CCE5E0}" dt="2022-08-16T22:07:50.747" v="80" actId="47"/>
          <pc:sldLayoutMkLst>
            <pc:docMk/>
            <pc:sldMasterMk cId="3480718756" sldId="2147483675"/>
            <pc:sldLayoutMk cId="543667050" sldId="2147483702"/>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2-06-03T09:22:50.860" idx="1">
    <p:pos x="10" y="10"/>
    <p:text>We need to figure out why NIEM.gov and Github trend is down</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408"/>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3408"/>
          </a:xfrm>
          <a:prstGeom prst="rect">
            <a:avLst/>
          </a:prstGeom>
        </p:spPr>
        <p:txBody>
          <a:bodyPr vert="horz" lIns="92830" tIns="46415" rIns="92830" bIns="46415" rtlCol="0"/>
          <a:lstStyle>
            <a:lvl1pPr algn="r">
              <a:defRPr sz="1200"/>
            </a:lvl1pPr>
          </a:lstStyle>
          <a:p>
            <a:fld id="{586B9D10-7BCD-425C-9CA6-F5333486AD73}" type="datetimeFigureOut">
              <a:rPr lang="en-US" smtClean="0"/>
              <a:t>8/16/2022</a:t>
            </a:fld>
            <a:endParaRPr lang="en-US"/>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444861"/>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3407"/>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9"/>
            <a:ext cx="3037840" cy="463407"/>
          </a:xfrm>
          <a:prstGeom prst="rect">
            <a:avLst/>
          </a:prstGeom>
        </p:spPr>
        <p:txBody>
          <a:bodyPr vert="horz" lIns="92830" tIns="46415" rIns="92830" bIns="46415" rtlCol="0" anchor="b"/>
          <a:lstStyle>
            <a:lvl1pPr algn="r">
              <a:defRPr sz="1200"/>
            </a:lvl1pPr>
          </a:lstStyle>
          <a:p>
            <a:fld id="{5F8897AF-D04E-4367-BADA-11FF3D514EE8}" type="slidenum">
              <a:rPr lang="en-US" smtClean="0"/>
              <a:t>‹#›</a:t>
            </a:fld>
            <a:endParaRPr lang="en-US"/>
          </a:p>
        </p:txBody>
      </p:sp>
    </p:spTree>
    <p:extLst>
      <p:ext uri="{BB962C8B-B14F-4D97-AF65-F5344CB8AC3E}">
        <p14:creationId xmlns:p14="http://schemas.microsoft.com/office/powerpoint/2010/main" val="366577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4149">
              <a:defRPr/>
            </a:pPr>
            <a:fld id="{0B22E215-D3C6-D84F-8ECF-5127C8518219}" type="slidenum">
              <a:rPr lang="en-US">
                <a:solidFill>
                  <a:prstClr val="black"/>
                </a:solidFill>
                <a:latin typeface="Calibri"/>
              </a:rPr>
              <a:pPr defTabSz="464149">
                <a:defRPr/>
              </a:pPr>
              <a:t>1</a:t>
            </a:fld>
            <a:endParaRPr lang="en-US" dirty="0">
              <a:solidFill>
                <a:prstClr val="black"/>
              </a:solidFill>
              <a:latin typeface="Calibri"/>
            </a:endParaRPr>
          </a:p>
        </p:txBody>
      </p:sp>
    </p:spTree>
    <p:extLst>
      <p:ext uri="{BB962C8B-B14F-4D97-AF65-F5344CB8AC3E}">
        <p14:creationId xmlns:p14="http://schemas.microsoft.com/office/powerpoint/2010/main" val="3453106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50</a:t>
            </a:fld>
            <a:endParaRPr lang="en-US"/>
          </a:p>
        </p:txBody>
      </p:sp>
    </p:spTree>
    <p:extLst>
      <p:ext uri="{BB962C8B-B14F-4D97-AF65-F5344CB8AC3E}">
        <p14:creationId xmlns:p14="http://schemas.microsoft.com/office/powerpoint/2010/main" val="4081751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55</a:t>
            </a:fld>
            <a:endParaRPr lang="en-US"/>
          </a:p>
        </p:txBody>
      </p:sp>
    </p:spTree>
    <p:extLst>
      <p:ext uri="{BB962C8B-B14F-4D97-AF65-F5344CB8AC3E}">
        <p14:creationId xmlns:p14="http://schemas.microsoft.com/office/powerpoint/2010/main" val="1277090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56</a:t>
            </a:fld>
            <a:endParaRPr lang="en-US"/>
          </a:p>
        </p:txBody>
      </p:sp>
    </p:spTree>
    <p:extLst>
      <p:ext uri="{BB962C8B-B14F-4D97-AF65-F5344CB8AC3E}">
        <p14:creationId xmlns:p14="http://schemas.microsoft.com/office/powerpoint/2010/main" val="304299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4149">
              <a:defRPr/>
            </a:pPr>
            <a:fld id="{0B22E215-D3C6-D84F-8ECF-5127C8518219}" type="slidenum">
              <a:rPr lang="en-US">
                <a:solidFill>
                  <a:prstClr val="black"/>
                </a:solidFill>
                <a:latin typeface="Calibri"/>
              </a:rPr>
              <a:pPr defTabSz="464149">
                <a:defRPr/>
              </a:pPr>
              <a:t>57</a:t>
            </a:fld>
            <a:endParaRPr lang="en-US" dirty="0">
              <a:solidFill>
                <a:prstClr val="black"/>
              </a:solidFill>
              <a:latin typeface="Calibri"/>
            </a:endParaRPr>
          </a:p>
        </p:txBody>
      </p:sp>
    </p:spTree>
    <p:extLst>
      <p:ext uri="{BB962C8B-B14F-4D97-AF65-F5344CB8AC3E}">
        <p14:creationId xmlns:p14="http://schemas.microsoft.com/office/powerpoint/2010/main" val="2844233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61</a:t>
            </a:fld>
            <a:endParaRPr lang="en-US"/>
          </a:p>
        </p:txBody>
      </p:sp>
    </p:spTree>
    <p:extLst>
      <p:ext uri="{BB962C8B-B14F-4D97-AF65-F5344CB8AC3E}">
        <p14:creationId xmlns:p14="http://schemas.microsoft.com/office/powerpoint/2010/main" val="3970121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72</a:t>
            </a:fld>
            <a:endParaRPr lang="en-US"/>
          </a:p>
        </p:txBody>
      </p:sp>
    </p:spTree>
    <p:extLst>
      <p:ext uri="{BB962C8B-B14F-4D97-AF65-F5344CB8AC3E}">
        <p14:creationId xmlns:p14="http://schemas.microsoft.com/office/powerpoint/2010/main" val="2956063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4149">
              <a:defRPr/>
            </a:pPr>
            <a:fld id="{0B22E215-D3C6-D84F-8ECF-5127C8518219}" type="slidenum">
              <a:rPr lang="en-US">
                <a:solidFill>
                  <a:prstClr val="black"/>
                </a:solidFill>
                <a:latin typeface="Calibri"/>
              </a:rPr>
              <a:pPr defTabSz="464149">
                <a:defRPr/>
              </a:pPr>
              <a:t>16</a:t>
            </a:fld>
            <a:endParaRPr lang="en-US" dirty="0">
              <a:solidFill>
                <a:prstClr val="black"/>
              </a:solidFill>
              <a:latin typeface="Calibri"/>
            </a:endParaRPr>
          </a:p>
        </p:txBody>
      </p:sp>
    </p:spTree>
    <p:extLst>
      <p:ext uri="{BB962C8B-B14F-4D97-AF65-F5344CB8AC3E}">
        <p14:creationId xmlns:p14="http://schemas.microsoft.com/office/powerpoint/2010/main" val="1446242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defTabSz="464149">
              <a:defRPr/>
            </a:pPr>
            <a:fld id="{B7DA21B6-DD30-824E-9484-61254458B3F6}" type="slidenum">
              <a:rPr lang="en-US">
                <a:solidFill>
                  <a:prstClr val="black"/>
                </a:solidFill>
                <a:latin typeface="Calibri"/>
              </a:rPr>
              <a:pPr defTabSz="464149">
                <a:defRPr/>
              </a:pPr>
              <a:t>21</a:t>
            </a:fld>
            <a:endParaRPr lang="en-US" dirty="0">
              <a:solidFill>
                <a:prstClr val="black"/>
              </a:solidFill>
              <a:latin typeface="Calibri"/>
            </a:endParaRPr>
          </a:p>
        </p:txBody>
      </p:sp>
    </p:spTree>
    <p:extLst>
      <p:ext uri="{BB962C8B-B14F-4D97-AF65-F5344CB8AC3E}">
        <p14:creationId xmlns:p14="http://schemas.microsoft.com/office/powerpoint/2010/main" val="3614834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DA21B6-DD30-824E-9484-61254458B3F6}" type="slidenum">
              <a:rPr lang="en-US" smtClean="0"/>
              <a:pPr/>
              <a:t>23</a:t>
            </a:fld>
            <a:endParaRPr lang="en-US" dirty="0"/>
          </a:p>
        </p:txBody>
      </p:sp>
    </p:spTree>
    <p:extLst>
      <p:ext uri="{BB962C8B-B14F-4D97-AF65-F5344CB8AC3E}">
        <p14:creationId xmlns:p14="http://schemas.microsoft.com/office/powerpoint/2010/main" val="1936736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DA21B6-DD30-824E-9484-61254458B3F6}" type="slidenum">
              <a:rPr lang="en-US" smtClean="0"/>
              <a:pPr/>
              <a:t>25</a:t>
            </a:fld>
            <a:endParaRPr lang="en-US"/>
          </a:p>
        </p:txBody>
      </p:sp>
    </p:spTree>
    <p:extLst>
      <p:ext uri="{BB962C8B-B14F-4D97-AF65-F5344CB8AC3E}">
        <p14:creationId xmlns:p14="http://schemas.microsoft.com/office/powerpoint/2010/main" val="2619818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DA21B6-DD30-824E-9484-61254458B3F6}" type="slidenum">
              <a:rPr lang="en-US" smtClean="0"/>
              <a:pPr/>
              <a:t>29</a:t>
            </a:fld>
            <a:endParaRPr lang="en-US" dirty="0"/>
          </a:p>
        </p:txBody>
      </p:sp>
    </p:spTree>
    <p:extLst>
      <p:ext uri="{BB962C8B-B14F-4D97-AF65-F5344CB8AC3E}">
        <p14:creationId xmlns:p14="http://schemas.microsoft.com/office/powerpoint/2010/main" val="1219273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37</a:t>
            </a:fld>
            <a:endParaRPr lang="en-US"/>
          </a:p>
        </p:txBody>
      </p:sp>
    </p:spTree>
    <p:extLst>
      <p:ext uri="{BB962C8B-B14F-4D97-AF65-F5344CB8AC3E}">
        <p14:creationId xmlns:p14="http://schemas.microsoft.com/office/powerpoint/2010/main" val="2046219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48</a:t>
            </a:fld>
            <a:endParaRPr lang="en-US"/>
          </a:p>
        </p:txBody>
      </p:sp>
    </p:spTree>
    <p:extLst>
      <p:ext uri="{BB962C8B-B14F-4D97-AF65-F5344CB8AC3E}">
        <p14:creationId xmlns:p14="http://schemas.microsoft.com/office/powerpoint/2010/main" val="173625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49</a:t>
            </a:fld>
            <a:endParaRPr lang="en-US"/>
          </a:p>
        </p:txBody>
      </p:sp>
    </p:spTree>
    <p:extLst>
      <p:ext uri="{BB962C8B-B14F-4D97-AF65-F5344CB8AC3E}">
        <p14:creationId xmlns:p14="http://schemas.microsoft.com/office/powerpoint/2010/main" val="1855318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47117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
        <p:nvSpPr>
          <p:cNvPr id="9" name="Slide Number Placeholder 8">
            <a:extLst>
              <a:ext uri="{FF2B5EF4-FFF2-40B4-BE49-F238E27FC236}">
                <a16:creationId xmlns:a16="http://schemas.microsoft.com/office/drawing/2014/main" id="{1E18E8FD-9C4B-40B0-8F9D-B59F0334C28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960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C4A25E52-AB28-456E-8D1B-CDBACE8EB3AC}"/>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0462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216900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989496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7" name="Slide Number Placeholder 8">
            <a:extLst>
              <a:ext uri="{FF2B5EF4-FFF2-40B4-BE49-F238E27FC236}">
                <a16:creationId xmlns:a16="http://schemas.microsoft.com/office/drawing/2014/main" id="{7F3B207E-3951-4EC5-8F67-4228386F0A1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296562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b="1">
                <a:latin typeface="Arial" pitchFamily="34" charset="0"/>
                <a:cs typeface="Arial" pitchFamily="34" charset="0"/>
              </a:defRPr>
            </a:lvl1pPr>
            <a:lvl2pPr>
              <a:defRPr sz="2000" b="1">
                <a:latin typeface="Arial" pitchFamily="34" charset="0"/>
                <a:cs typeface="Arial" pitchFamily="34" charset="0"/>
              </a:defRPr>
            </a:lvl2pPr>
            <a:lvl3pPr>
              <a:defRPr sz="2000" b="1">
                <a:latin typeface="Arial" pitchFamily="34" charset="0"/>
                <a:cs typeface="Arial" pitchFamily="34" charset="0"/>
              </a:defRPr>
            </a:lvl3pPr>
            <a:lvl4pPr>
              <a:defRPr b="1">
                <a:latin typeface="Arial" pitchFamily="34" charset="0"/>
                <a:cs typeface="Arial" pitchFamily="34" charset="0"/>
              </a:defRPr>
            </a:lvl4pPr>
            <a:lvl5pPr>
              <a:defRPr b="1">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lvl1pPr algn="r">
              <a:defRPr sz="2800" b="1" i="1">
                <a:latin typeface="Times New Roman" pitchFamily="18" charset="0"/>
                <a:cs typeface="Times New Roman" pitchFamily="18" charset="0"/>
              </a:defRPr>
            </a:lvl1pPr>
          </a:lstStyle>
          <a:p>
            <a:r>
              <a:rPr lang="en-US" dirty="0"/>
              <a:t>Click to edit Master title style</a:t>
            </a:r>
          </a:p>
        </p:txBody>
      </p:sp>
      <p:sp>
        <p:nvSpPr>
          <p:cNvPr id="5" name="Slide Number Placeholder 8">
            <a:extLst>
              <a:ext uri="{FF2B5EF4-FFF2-40B4-BE49-F238E27FC236}">
                <a16:creationId xmlns:a16="http://schemas.microsoft.com/office/drawing/2014/main" id="{84178DE0-5FCA-4C8A-AFBA-67FA634DB50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92051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BB2B79BD-7D57-4113-874C-84B359019FC9}"/>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04689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F9DF9B5F-7410-4032-B09A-CB822CD6E29B}"/>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980295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5" name="Slide Number Placeholder 8">
            <a:extLst>
              <a:ext uri="{FF2B5EF4-FFF2-40B4-BE49-F238E27FC236}">
                <a16:creationId xmlns:a16="http://schemas.microsoft.com/office/drawing/2014/main" id="{584D26D8-2F78-40FF-B773-6EE7921DE17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0228627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E5DCA139-0762-4C4F-B386-FBEA85E50C5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05101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9255888"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10C4BB1B-EDC4-483F-B0EA-E14D2B3E2F54}"/>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7068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6" name="Slide Number Placeholder 8">
            <a:extLst>
              <a:ext uri="{FF2B5EF4-FFF2-40B4-BE49-F238E27FC236}">
                <a16:creationId xmlns:a16="http://schemas.microsoft.com/office/drawing/2014/main" id="{C4428502-7FEB-4856-821A-092C4551181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407827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26556EFB-1654-4418-98D1-E6715969826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8397918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1982C6D7-0CD6-43C6-B16D-2D387D380BDD}"/>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6134500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15600" y="101428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sz="3600" b="1">
                <a:solidFill>
                  <a:srgbClr val="00428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5"/>
          <p:cNvSpPr txBox="1">
            <a:spLocks noGrp="1"/>
          </p:cNvSpPr>
          <p:nvPr>
            <p:ph type="body" idx="1"/>
          </p:nvPr>
        </p:nvSpPr>
        <p:spPr>
          <a:xfrm>
            <a:off x="415600" y="1826922"/>
            <a:ext cx="11360800" cy="4152967"/>
          </a:xfrm>
          <a:prstGeom prst="rect">
            <a:avLst/>
          </a:prstGeom>
          <a:noFill/>
          <a:ln>
            <a:noFill/>
          </a:ln>
        </p:spPr>
        <p:txBody>
          <a:bodyPr spcFirstLastPara="1" wrap="square" lIns="91425" tIns="91425" rIns="91425" bIns="91425" anchor="t" anchorCtr="0">
            <a:noAutofit/>
          </a:bodyPr>
          <a:lstStyle>
            <a:lvl1pPr marL="609585" lvl="0"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1219170" lvl="1"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2pPr>
            <a:lvl3pPr marL="1828754" lvl="2"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2438339" lvl="3"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3047924" lvl="4"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3657509" lvl="5"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4267093" lvl="6"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4876678" lvl="7"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5486263" lvl="8" indent="-474121" algn="l">
              <a:lnSpc>
                <a:spcPct val="115000"/>
              </a:lnSpc>
              <a:spcBef>
                <a:spcPts val="2133"/>
              </a:spcBef>
              <a:spcAft>
                <a:spcPts val="2133"/>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8" name="Google Shape;1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97697598"/>
      </p:ext>
    </p:extLst>
  </p:cSld>
  <p:clrMapOvr>
    <a:masterClrMapping/>
  </p:clrMapOvr>
  <p:extLst>
    <p:ext uri="{DCECCB84-F9BA-43D5-87BE-67443E8EF086}">
      <p15:sldGuideLst xmlns:p15="http://schemas.microsoft.com/office/powerpoint/2012/main">
        <p15:guide id="1" orient="horz" pos="468">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4" name="Text Box 5"/>
          <p:cNvSpPr txBox="1">
            <a:spLocks noChangeArrowheads="1"/>
          </p:cNvSpPr>
          <p:nvPr userDrawn="1"/>
        </p:nvSpPr>
        <p:spPr bwMode="auto">
          <a:xfrm>
            <a:off x="5890816" y="6488084"/>
            <a:ext cx="410369" cy="200055"/>
          </a:xfrm>
          <a:prstGeom prst="rect">
            <a:avLst/>
          </a:prstGeom>
          <a:noFill/>
          <a:ln>
            <a:noFill/>
          </a:ln>
          <a:effectLst>
            <a:prstShdw prst="shdw17" dist="17961" dir="2700000">
              <a:srgbClr val="858585"/>
            </a:prstShdw>
          </a:effectLst>
        </p:spPr>
        <p:txBody>
          <a:bodyPr wrap="none" lIns="0" tIns="0" rIns="0" bIns="0" anchor="b" anchorCtr="1">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buClr>
                <a:srgbClr val="000000"/>
              </a:buClr>
              <a:buSzPct val="65000"/>
              <a:buFont typeface="Wingdings" pitchFamily="2" charset="2"/>
              <a:buNone/>
              <a:defRPr/>
            </a:pPr>
            <a:r>
              <a:rPr lang="en-US" sz="1300" b="1" dirty="0">
                <a:solidFill>
                  <a:srgbClr val="7F7F7F"/>
                </a:solidFill>
                <a:latin typeface="Arial" pitchFamily="34" charset="0"/>
                <a:cs typeface="Arial" pitchFamily="34" charset="0"/>
              </a:rPr>
              <a:t>- </a:t>
            </a:r>
            <a:fld id="{61476E6E-F3E8-4882-A00C-BF8520FCA51C}" type="slidenum">
              <a:rPr lang="en-US" sz="1300" b="1" smtClean="0">
                <a:solidFill>
                  <a:srgbClr val="7F7F7F"/>
                </a:solidFill>
                <a:latin typeface="Arial" pitchFamily="34" charset="0"/>
                <a:cs typeface="Arial" pitchFamily="34" charset="0"/>
              </a:rPr>
              <a:pPr algn="ctr">
                <a:buClr>
                  <a:srgbClr val="000000"/>
                </a:buClr>
                <a:buSzPct val="65000"/>
                <a:buFont typeface="Wingdings" pitchFamily="2" charset="2"/>
                <a:buNone/>
                <a:defRPr/>
              </a:pPr>
              <a:t>‹#›</a:t>
            </a:fld>
            <a:r>
              <a:rPr lang="en-US" sz="1300" b="1" dirty="0">
                <a:solidFill>
                  <a:srgbClr val="7F7F7F"/>
                </a:solidFill>
                <a:latin typeface="Arial" pitchFamily="34" charset="0"/>
                <a:cs typeface="Arial" pitchFamily="34" charset="0"/>
              </a:rPr>
              <a:t> -</a:t>
            </a:r>
          </a:p>
        </p:txBody>
      </p:sp>
      <p:sp>
        <p:nvSpPr>
          <p:cNvPr id="2" name="Title Placeholder 1"/>
          <p:cNvSpPr>
            <a:spLocks noGrp="1"/>
          </p:cNvSpPr>
          <p:nvPr>
            <p:ph type="title"/>
          </p:nvPr>
        </p:nvSpPr>
        <p:spPr>
          <a:xfrm>
            <a:off x="203200" y="0"/>
            <a:ext cx="10972800" cy="914400"/>
          </a:xfrm>
          <a:prstGeom prst="rect">
            <a:avLst/>
          </a:prstGeom>
        </p:spPr>
        <p:txBody>
          <a:bodyPr rtlCol="0">
            <a:normAutofit/>
          </a:bodyPr>
          <a:lstStyle/>
          <a:p>
            <a:r>
              <a:rPr lang="en-US"/>
              <a:t>Click to edit Master title style</a:t>
            </a:r>
            <a:endParaRPr lang="en-US" dirty="0"/>
          </a:p>
        </p:txBody>
      </p:sp>
    </p:spTree>
    <p:extLst>
      <p:ext uri="{BB962C8B-B14F-4D97-AF65-F5344CB8AC3E}">
        <p14:creationId xmlns:p14="http://schemas.microsoft.com/office/powerpoint/2010/main" val="7681130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asic Tex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41867" y="1155700"/>
            <a:ext cx="11119104" cy="5138928"/>
          </a:xfrm>
        </p:spPr>
        <p:txBody>
          <a:body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87327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2C63E-B393-40EF-A671-E4EBA7998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A3FBA9-0C1C-4A79-A51C-D24CD74385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ED1D9-6901-45F2-9B69-F8DCD5266AE3}"/>
              </a:ext>
            </a:extLst>
          </p:cNvPr>
          <p:cNvSpPr>
            <a:spLocks noGrp="1"/>
          </p:cNvSpPr>
          <p:nvPr>
            <p:ph type="dt" sz="half" idx="10"/>
          </p:nvPr>
        </p:nvSpPr>
        <p:spPr/>
        <p:txBody>
          <a:bodyPr/>
          <a:lstStyle/>
          <a:p>
            <a:fld id="{84ECBD5D-19CC-4257-97D8-3D44EB192D98}" type="datetimeFigureOut">
              <a:rPr lang="en-US" smtClean="0"/>
              <a:t>8/16/2022</a:t>
            </a:fld>
            <a:endParaRPr lang="en-US"/>
          </a:p>
        </p:txBody>
      </p:sp>
      <p:sp>
        <p:nvSpPr>
          <p:cNvPr id="5" name="Footer Placeholder 4">
            <a:extLst>
              <a:ext uri="{FF2B5EF4-FFF2-40B4-BE49-F238E27FC236}">
                <a16:creationId xmlns:a16="http://schemas.microsoft.com/office/drawing/2014/main" id="{A01C0235-5CFB-4F41-BAAE-9B9D63979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427243-7429-4ACC-BFAA-D9BEDC716698}"/>
              </a:ext>
            </a:extLst>
          </p:cNvPr>
          <p:cNvSpPr>
            <a:spLocks noGrp="1"/>
          </p:cNvSpPr>
          <p:nvPr>
            <p:ph type="sldNum" sz="quarter" idx="12"/>
          </p:nvPr>
        </p:nvSpPr>
        <p:spPr/>
        <p:txBody>
          <a:bodyPr/>
          <a:lstStyle/>
          <a:p>
            <a:fld id="{FB9B861D-52B1-4CF5-8A55-70FE6B107050}" type="slidenum">
              <a:rPr lang="en-US" smtClean="0"/>
              <a:t>‹#›</a:t>
            </a:fld>
            <a:endParaRPr lang="en-US"/>
          </a:p>
        </p:txBody>
      </p:sp>
      <p:sp>
        <p:nvSpPr>
          <p:cNvPr id="7" name="Slide Number Placeholder 5">
            <a:extLst>
              <a:ext uri="{FF2B5EF4-FFF2-40B4-BE49-F238E27FC236}">
                <a16:creationId xmlns:a16="http://schemas.microsoft.com/office/drawing/2014/main" id="{80242171-0D76-4863-84DA-DE34F202C282}"/>
              </a:ext>
            </a:extLst>
          </p:cNvPr>
          <p:cNvSpPr txBox="1">
            <a:spLocks/>
          </p:cNvSpPr>
          <p:nvPr userDrawn="1"/>
        </p:nvSpPr>
        <p:spPr>
          <a:xfrm>
            <a:off x="11684000" y="6553203"/>
            <a:ext cx="508000" cy="365125"/>
          </a:xfrm>
          <a:prstGeom prst="rect">
            <a:avLst/>
          </a:prstGeom>
        </p:spPr>
        <p:txBody>
          <a:bodyPr vert="horz" lIns="68580" tIns="34290" rIns="68580" bIns="34290" rtlCol="0" anchor="ctr"/>
          <a:lstStyle>
            <a:lvl1pPr algn="r">
              <a:defRPr sz="1200">
                <a:solidFill>
                  <a:srgbClr val="84888B"/>
                </a:solidFill>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fld id="{E3ED77E8-1697-42D6-AC8B-649E93CD7F30}" type="slidenum">
              <a:rPr kumimoji="0" lang="en-US" sz="900" b="0" i="0" u="none" strike="noStrike" kern="1200" cap="none" spc="0" normalizeH="0" baseline="0" noProof="0" smtClean="0">
                <a:ln>
                  <a:noFill/>
                </a:ln>
                <a:solidFill>
                  <a:srgbClr val="84888B"/>
                </a:solidFill>
                <a:effectLst/>
                <a:uLnTx/>
                <a:uFillTx/>
                <a:latin typeface="+mn-lt"/>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84888B"/>
              </a:solidFill>
              <a:effectLst/>
              <a:uLnTx/>
              <a:uFillTx/>
              <a:latin typeface="+mn-lt"/>
              <a:ea typeface="+mn-ea"/>
              <a:cs typeface="+mn-cs"/>
            </a:endParaRPr>
          </a:p>
        </p:txBody>
      </p:sp>
    </p:spTree>
    <p:extLst>
      <p:ext uri="{BB962C8B-B14F-4D97-AF65-F5344CB8AC3E}">
        <p14:creationId xmlns:p14="http://schemas.microsoft.com/office/powerpoint/2010/main" val="441885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6" name="Slide Number Placeholder 8">
            <a:extLst>
              <a:ext uri="{FF2B5EF4-FFF2-40B4-BE49-F238E27FC236}">
                <a16:creationId xmlns:a16="http://schemas.microsoft.com/office/drawing/2014/main" id="{3395B0B3-2BEF-4C03-8782-98158BE48CBA}"/>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102649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8933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Slide Number Placeholder 8">
            <a:extLst>
              <a:ext uri="{FF2B5EF4-FFF2-40B4-BE49-F238E27FC236}">
                <a16:creationId xmlns:a16="http://schemas.microsoft.com/office/drawing/2014/main" id="{9C783EA3-C43A-408B-8A96-2BF3503C5AD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4844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9" name="Slide Number Placeholder 8">
            <a:extLst>
              <a:ext uri="{FF2B5EF4-FFF2-40B4-BE49-F238E27FC236}">
                <a16:creationId xmlns:a16="http://schemas.microsoft.com/office/drawing/2014/main" id="{C0717F37-EB3F-4912-8B16-22DE78163176}"/>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19590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25339"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A5D7F9B5-CC5A-4ABE-8117-CC023710B83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3703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Slide Number Placeholder 8">
            <a:extLst>
              <a:ext uri="{FF2B5EF4-FFF2-40B4-BE49-F238E27FC236}">
                <a16:creationId xmlns:a16="http://schemas.microsoft.com/office/drawing/2014/main" id="{B061D5B3-FA26-4D91-B231-F26ED369337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42515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6" name="Slide Number Placeholder 8">
            <a:extLst>
              <a:ext uri="{FF2B5EF4-FFF2-40B4-BE49-F238E27FC236}">
                <a16:creationId xmlns:a16="http://schemas.microsoft.com/office/drawing/2014/main" id="{B614A661-166B-4DF4-B43E-98FAF92466C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708679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theme" Target="../theme/theme2.xml"/><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B4268A2A-08D9-4EB7-800F-3189127D59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16748"/>
            <a:ext cx="12192000" cy="3624504"/>
          </a:xfrm>
          <a:prstGeom prst="rect">
            <a:avLst/>
          </a:prstGeom>
        </p:spPr>
      </p:pic>
    </p:spTree>
    <p:extLst>
      <p:ext uri="{BB962C8B-B14F-4D97-AF65-F5344CB8AC3E}">
        <p14:creationId xmlns:p14="http://schemas.microsoft.com/office/powerpoint/2010/main" val="82136455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r>
              <a:rPr lang="en-US" dirty="0">
                <a:solidFill>
                  <a:srgbClr val="1F497D"/>
                </a:solidFill>
              </a:rPr>
              <a:t>(#)</a:t>
            </a:r>
          </a:p>
        </p:txBody>
      </p:sp>
      <p:pic>
        <p:nvPicPr>
          <p:cNvPr id="6" name="Picture 5" descr="A close up of a sign&#10;&#10;Description automatically generated">
            <a:extLst>
              <a:ext uri="{FF2B5EF4-FFF2-40B4-BE49-F238E27FC236}">
                <a16:creationId xmlns:a16="http://schemas.microsoft.com/office/drawing/2014/main" id="{C4367302-18AD-44F9-B43A-24490776962B}"/>
              </a:ext>
            </a:extLst>
          </p:cNvPr>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34807187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8" r:id="rId11"/>
    <p:sldLayoutId id="2147483689" r:id="rId12"/>
    <p:sldLayoutId id="2147483690"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3" r:id="rId24"/>
    <p:sldLayoutId id="2147483704" r:id="rId25"/>
  </p:sldLayoutIdLst>
  <p:hf hdr="0" ftr="0" dt="0"/>
  <p:txStyles>
    <p:title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gif"/><Relationship Id="rId4" Type="http://schemas.openxmlformats.org/officeDocument/2006/relationships/image" Target="../media/image19.jp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niem.gov/learn" TargetMode="External"/><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g"/><Relationship Id="rId9"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comments" Target="../comments/comment1.xml"/><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5.xml"/><Relationship Id="rId16" Type="http://schemas.openxmlformats.org/officeDocument/2006/relationships/image" Target="../media/image44.png"/><Relationship Id="rId1" Type="http://schemas.openxmlformats.org/officeDocument/2006/relationships/slideLayout" Target="../slideLayouts/slideLayout2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tel:+14108746749,,579640852# " TargetMode="External"/><Relationship Id="rId2" Type="http://schemas.openxmlformats.org/officeDocument/2006/relationships/hyperlink" Target="https://dod.teams.microsoft.us/l/meetup-join/19%3adod%3ameeting_aaa3877ce06b43c4846d2ba47d336309%40thread.v2/0?context=%7b%22Tid%22%3a%22102d0191-eeae-4761-b1cb-1a83e86ef445%22%2c%22Oid%22%3a%2209533073-ba80-4ec6-aa29-c3f724b8aa56%22%7d" TargetMode="Externa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hyperlink" Target="https://dialin.cpc.dod.teams.microsoft.us/usp" TargetMode="External"/><Relationship Id="rId4" Type="http://schemas.openxmlformats.org/officeDocument/2006/relationships/hyperlink" Target="https://dialin.cpc.dod.teams.microsoft.us/8915e85e-9905-438b-97dd-9827a327b35d?id=579640852"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www.oasis-open.org/policies-guidelines/oasis-defined-terms-2018-05-22#dRelease"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s://www.oasis-open.org/policies-guidelines/oasis-defined-terms/#dOASISstandard" TargetMode="External"/><Relationship Id="rId5" Type="http://schemas.openxmlformats.org/officeDocument/2006/relationships/hyperlink" Target="https://www.oasis-open.org/policies-guidelines/open-projects-process/#project-specifications-drafts" TargetMode="External"/><Relationship Id="rId4" Type="http://schemas.openxmlformats.org/officeDocument/2006/relationships/hyperlink" Target="https://www.oasis-open.org/policies-guidelines/open-projects-process#releases-and-group-releases-applicable-licens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community.apache.org/committers/lazyConsensus.html"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tel:+14108746749,,579640852# " TargetMode="External"/><Relationship Id="rId2" Type="http://schemas.openxmlformats.org/officeDocument/2006/relationships/hyperlink" Target="https://dod.teams.microsoft.us/l/meetup-join/19%3adod%3ameeting_aaa3877ce06b43c4846d2ba47d336309%40thread.v2/0?context=%7b%22Tid%22%3a%22102d0191-eeae-4761-b1cb-1a83e86ef445%22%2c%22Oid%22%3a%2209533073-ba80-4ec6-aa29-c3f724b8aa56%22%7d" TargetMode="Externa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hyperlink" Target="https://dialin.cpc.dod.teams.microsoft.us/usp" TargetMode="External"/><Relationship Id="rId4" Type="http://schemas.openxmlformats.org/officeDocument/2006/relationships/hyperlink" Target="https://dialin.cpc.dod.teams.microsoft.us/8915e85e-9905-438b-97dd-9827a327b35d?id=579640852"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0" y="5438255"/>
            <a:ext cx="4572000" cy="646331"/>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Kamran Atri</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005170"/>
                </a:solidFill>
                <a:latin typeface="Arial"/>
              </a:rPr>
              <a:t>Thomas Krul</a:t>
            </a:r>
            <a:endParaRPr kumimoji="0" lang="en-US" sz="1800" b="0" i="0" u="none" strike="noStrike" kern="1200" cap="none" spc="0" normalizeH="0" baseline="0" noProof="0" dirty="0">
              <a:ln>
                <a:noFill/>
              </a:ln>
              <a:solidFill>
                <a:srgbClr val="8B8B8B">
                  <a:lumMod val="75000"/>
                </a:srgbClr>
              </a:solidFill>
              <a:effectLst/>
              <a:uLnTx/>
              <a:uFillTx/>
              <a:latin typeface="Arial"/>
              <a:ea typeface="+mn-ea"/>
              <a:cs typeface="+mn-cs"/>
            </a:endParaRPr>
          </a:p>
        </p:txBody>
      </p:sp>
      <p:sp>
        <p:nvSpPr>
          <p:cNvPr id="3" name="Rectangle 2"/>
          <p:cNvSpPr/>
          <p:nvPr/>
        </p:nvSpPr>
        <p:spPr>
          <a:xfrm>
            <a:off x="2307264" y="4132470"/>
            <a:ext cx="9884735" cy="104644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5170"/>
                </a:solidFill>
                <a:effectLst/>
                <a:uLnTx/>
                <a:uFillTx/>
                <a:latin typeface="Bahnschrift" panose="020B0502040204020203" pitchFamily="34" charset="0"/>
                <a:ea typeface="+mn-ea"/>
                <a:cs typeface="+mn-cs"/>
              </a:rPr>
              <a:t>(</a:t>
            </a:r>
            <a:r>
              <a:rPr lang="en-US" sz="4400" b="1" dirty="0">
                <a:solidFill>
                  <a:srgbClr val="005170"/>
                </a:solidFill>
                <a:latin typeface="Bahnschrift" panose="020B0502040204020203" pitchFamily="34" charset="0"/>
              </a:rPr>
              <a:t>NBAC TSC Annual Meeting</a:t>
            </a:r>
            <a:r>
              <a:rPr kumimoji="0" lang="en-US" sz="4400" b="1" i="0" u="none" strike="noStrike" kern="1200" cap="none" spc="0" normalizeH="0" baseline="0" noProof="0" dirty="0">
                <a:ln>
                  <a:noFill/>
                </a:ln>
                <a:solidFill>
                  <a:srgbClr val="005170"/>
                </a:solidFill>
                <a:effectLst/>
                <a:uLnTx/>
                <a:uFillTx/>
                <a:latin typeface="Bahnschrift" panose="020B0502040204020203" pitchFamily="34" charset="0"/>
                <a:ea typeface="+mn-ea"/>
                <a:cs typeface="+mn-cs"/>
              </a:rPr>
              <a:t>)</a:t>
            </a:r>
            <a:r>
              <a:rPr kumimoji="0" lang="en-US" sz="4400" b="1" i="0" u="none" strike="noStrike" kern="1200" cap="none" spc="0" normalizeH="0" noProof="0" dirty="0">
                <a:ln>
                  <a:noFill/>
                </a:ln>
                <a:solidFill>
                  <a:srgbClr val="005170"/>
                </a:solidFill>
                <a:effectLst/>
                <a:uLnTx/>
                <a:uFillTx/>
                <a:latin typeface="Bahnschrift" panose="020B0502040204020203" pitchFamily="34" charset="0"/>
                <a:ea typeface="+mn-ea"/>
                <a:cs typeface="+mn-cs"/>
              </a:rPr>
              <a:t> </a:t>
            </a:r>
            <a:endParaRPr kumimoji="0" lang="en-US" sz="4400" b="1" i="0" u="none" strike="noStrike" kern="1200" cap="none" spc="0" normalizeH="0" baseline="0" noProof="0" dirty="0">
              <a:ln>
                <a:noFill/>
              </a:ln>
              <a:solidFill>
                <a:srgbClr val="005170"/>
              </a:solidFill>
              <a:effectLst/>
              <a:uLnTx/>
              <a:uFillTx/>
              <a:latin typeface="Bahnschrift" panose="020B0502040204020203"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18 August 2022</a:t>
            </a:r>
          </a:p>
        </p:txBody>
      </p:sp>
    </p:spTree>
    <p:extLst>
      <p:ext uri="{BB962C8B-B14F-4D97-AF65-F5344CB8AC3E}">
        <p14:creationId xmlns:p14="http://schemas.microsoft.com/office/powerpoint/2010/main" val="1164405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p:txBody>
          <a:bodyPr/>
          <a:lstStyle/>
          <a:p>
            <a:r>
              <a:rPr lang="en-US" dirty="0"/>
              <a:t>Guest Speaker</a:t>
            </a:r>
          </a:p>
        </p:txBody>
      </p:sp>
      <p:sp>
        <p:nvSpPr>
          <p:cNvPr id="3" name="Text Placeholder 2">
            <a:extLst>
              <a:ext uri="{FF2B5EF4-FFF2-40B4-BE49-F238E27FC236}">
                <a16:creationId xmlns:a16="http://schemas.microsoft.com/office/drawing/2014/main" id="{04012786-A60B-4436-83A0-21F39C1A396D}"/>
              </a:ext>
            </a:extLst>
          </p:cNvPr>
          <p:cNvSpPr>
            <a:spLocks noGrp="1"/>
          </p:cNvSpPr>
          <p:nvPr>
            <p:ph type="body" sz="quarter" idx="13"/>
          </p:nvPr>
        </p:nvSpPr>
        <p:spPr/>
        <p:txBody>
          <a:bodyPr/>
          <a:lstStyle/>
          <a:p>
            <a:r>
              <a:rPr lang="en-US" dirty="0"/>
              <a:t>Introduction: Ms. Katherine Escobar</a:t>
            </a:r>
          </a:p>
          <a:p>
            <a:r>
              <a:rPr lang="en-US" dirty="0"/>
              <a:t>Speakers: Ms. Dee Schur &amp; Mr. Chet Ensign</a:t>
            </a:r>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p:txBody>
          <a:bodyPr/>
          <a:lstStyle/>
          <a:p>
            <a:fld id="{6E6030FC-FB78-5E4D-92EA-5D9433591EA9}" type="slidenum">
              <a:rPr lang="en-US" smtClean="0"/>
              <a:pPr/>
              <a:t>10</a:t>
            </a:fld>
            <a:endParaRPr lang="en-US" dirty="0"/>
          </a:p>
        </p:txBody>
      </p:sp>
      <p:pic>
        <p:nvPicPr>
          <p:cNvPr id="9" name="Picture 8">
            <a:extLst>
              <a:ext uri="{FF2B5EF4-FFF2-40B4-BE49-F238E27FC236}">
                <a16:creationId xmlns:a16="http://schemas.microsoft.com/office/drawing/2014/main" id="{47C3E332-E135-4BB5-8282-746B48D0F72C}"/>
              </a:ext>
            </a:extLst>
          </p:cNvPr>
          <p:cNvPicPr>
            <a:picLocks noChangeAspect="1"/>
          </p:cNvPicPr>
          <p:nvPr/>
        </p:nvPicPr>
        <p:blipFill>
          <a:blip r:embed="rId2"/>
          <a:stretch>
            <a:fillRect/>
          </a:stretch>
        </p:blipFill>
        <p:spPr>
          <a:xfrm>
            <a:off x="1412257" y="2529422"/>
            <a:ext cx="3224441" cy="2119412"/>
          </a:xfrm>
          <a:prstGeom prst="rect">
            <a:avLst/>
          </a:prstGeom>
        </p:spPr>
      </p:pic>
      <p:sp>
        <p:nvSpPr>
          <p:cNvPr id="11" name="TextBox 10">
            <a:extLst>
              <a:ext uri="{FF2B5EF4-FFF2-40B4-BE49-F238E27FC236}">
                <a16:creationId xmlns:a16="http://schemas.microsoft.com/office/drawing/2014/main" id="{24E34DCE-1766-478E-8E3D-8FF0B1B64564}"/>
              </a:ext>
            </a:extLst>
          </p:cNvPr>
          <p:cNvSpPr txBox="1"/>
          <p:nvPr/>
        </p:nvSpPr>
        <p:spPr>
          <a:xfrm>
            <a:off x="1335254" y="4995097"/>
            <a:ext cx="3900888" cy="646331"/>
          </a:xfrm>
          <a:prstGeom prst="rect">
            <a:avLst/>
          </a:prstGeom>
          <a:noFill/>
        </p:spPr>
        <p:txBody>
          <a:bodyPr wrap="square" rtlCol="0">
            <a:spAutoFit/>
          </a:bodyPr>
          <a:lstStyle/>
          <a:p>
            <a:r>
              <a:rPr lang="en-US" dirty="0"/>
              <a:t>OASIS OPEN Senior Manager, Development &amp; Advocacy</a:t>
            </a:r>
          </a:p>
        </p:txBody>
      </p:sp>
      <p:pic>
        <p:nvPicPr>
          <p:cNvPr id="12" name="Picture 11">
            <a:extLst>
              <a:ext uri="{FF2B5EF4-FFF2-40B4-BE49-F238E27FC236}">
                <a16:creationId xmlns:a16="http://schemas.microsoft.com/office/drawing/2014/main" id="{A5348D56-1292-4BDC-A600-618F7883D9AB}"/>
              </a:ext>
            </a:extLst>
          </p:cNvPr>
          <p:cNvPicPr>
            <a:picLocks noChangeAspect="1"/>
          </p:cNvPicPr>
          <p:nvPr/>
        </p:nvPicPr>
        <p:blipFill>
          <a:blip r:embed="rId3"/>
          <a:stretch>
            <a:fillRect/>
          </a:stretch>
        </p:blipFill>
        <p:spPr>
          <a:xfrm>
            <a:off x="6242062" y="2469000"/>
            <a:ext cx="3296552" cy="2179834"/>
          </a:xfrm>
          <a:prstGeom prst="rect">
            <a:avLst/>
          </a:prstGeom>
        </p:spPr>
      </p:pic>
      <p:sp>
        <p:nvSpPr>
          <p:cNvPr id="14" name="TextBox 13">
            <a:extLst>
              <a:ext uri="{FF2B5EF4-FFF2-40B4-BE49-F238E27FC236}">
                <a16:creationId xmlns:a16="http://schemas.microsoft.com/office/drawing/2014/main" id="{A97DCDF3-84C8-470E-8279-766E02A0318D}"/>
              </a:ext>
            </a:extLst>
          </p:cNvPr>
          <p:cNvSpPr txBox="1"/>
          <p:nvPr/>
        </p:nvSpPr>
        <p:spPr>
          <a:xfrm>
            <a:off x="6242061" y="4995097"/>
            <a:ext cx="3517955" cy="646331"/>
          </a:xfrm>
          <a:prstGeom prst="rect">
            <a:avLst/>
          </a:prstGeom>
          <a:noFill/>
        </p:spPr>
        <p:txBody>
          <a:bodyPr wrap="square" rtlCol="0">
            <a:spAutoFit/>
          </a:bodyPr>
          <a:lstStyle/>
          <a:p>
            <a:r>
              <a:rPr lang="en-US" dirty="0"/>
              <a:t>OASIS OPEN Senior Manager, Development &amp; Advocacy</a:t>
            </a:r>
          </a:p>
        </p:txBody>
      </p:sp>
    </p:spTree>
    <p:extLst>
      <p:ext uri="{BB962C8B-B14F-4D97-AF65-F5344CB8AC3E}">
        <p14:creationId xmlns:p14="http://schemas.microsoft.com/office/powerpoint/2010/main" val="505321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p:txBody>
          <a:bodyPr/>
          <a:lstStyle/>
          <a:p>
            <a:r>
              <a:rPr lang="en-US" dirty="0"/>
              <a:t>keynote Speaker</a:t>
            </a:r>
          </a:p>
        </p:txBody>
      </p:sp>
      <p:sp>
        <p:nvSpPr>
          <p:cNvPr id="3" name="Text Placeholder 2">
            <a:extLst>
              <a:ext uri="{FF2B5EF4-FFF2-40B4-BE49-F238E27FC236}">
                <a16:creationId xmlns:a16="http://schemas.microsoft.com/office/drawing/2014/main" id="{04012786-A60B-4436-83A0-21F39C1A396D}"/>
              </a:ext>
            </a:extLst>
          </p:cNvPr>
          <p:cNvSpPr>
            <a:spLocks noGrp="1"/>
          </p:cNvSpPr>
          <p:nvPr>
            <p:ph type="body" sz="quarter" idx="13"/>
          </p:nvPr>
        </p:nvSpPr>
        <p:spPr>
          <a:xfrm>
            <a:off x="556404" y="952044"/>
            <a:ext cx="11079192" cy="4777956"/>
          </a:xfrm>
        </p:spPr>
        <p:txBody>
          <a:bodyPr/>
          <a:lstStyle/>
          <a:p>
            <a:r>
              <a:rPr lang="en-US" dirty="0"/>
              <a:t>Introduction: Mr. Kamran Atri</a:t>
            </a:r>
          </a:p>
          <a:p>
            <a:r>
              <a:rPr lang="en-US" dirty="0"/>
              <a:t>Keynote Speaker: Mr. Philip Mattson</a:t>
            </a:r>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p:txBody>
          <a:bodyPr/>
          <a:lstStyle/>
          <a:p>
            <a:fld id="{6E6030FC-FB78-5E4D-92EA-5D9433591EA9}" type="slidenum">
              <a:rPr lang="en-US" smtClean="0"/>
              <a:pPr/>
              <a:t>11</a:t>
            </a:fld>
            <a:endParaRPr lang="en-US" dirty="0"/>
          </a:p>
        </p:txBody>
      </p:sp>
      <p:pic>
        <p:nvPicPr>
          <p:cNvPr id="7" name="Picture 6">
            <a:extLst>
              <a:ext uri="{FF2B5EF4-FFF2-40B4-BE49-F238E27FC236}">
                <a16:creationId xmlns:a16="http://schemas.microsoft.com/office/drawing/2014/main" id="{C6797866-7357-4F91-9B27-ED20162742A0}"/>
              </a:ext>
            </a:extLst>
          </p:cNvPr>
          <p:cNvPicPr>
            <a:picLocks noChangeAspect="1"/>
          </p:cNvPicPr>
          <p:nvPr/>
        </p:nvPicPr>
        <p:blipFill>
          <a:blip r:embed="rId2"/>
          <a:stretch>
            <a:fillRect/>
          </a:stretch>
        </p:blipFill>
        <p:spPr>
          <a:xfrm>
            <a:off x="1016266" y="1970900"/>
            <a:ext cx="2868329" cy="2868329"/>
          </a:xfrm>
          <a:prstGeom prst="rect">
            <a:avLst/>
          </a:prstGeom>
        </p:spPr>
      </p:pic>
      <p:sp>
        <p:nvSpPr>
          <p:cNvPr id="9" name="TextBox 8">
            <a:extLst>
              <a:ext uri="{FF2B5EF4-FFF2-40B4-BE49-F238E27FC236}">
                <a16:creationId xmlns:a16="http://schemas.microsoft.com/office/drawing/2014/main" id="{5AAB1843-9DA6-4ED8-99AE-9BC95BF0E5A4}"/>
              </a:ext>
            </a:extLst>
          </p:cNvPr>
          <p:cNvSpPr txBox="1"/>
          <p:nvPr/>
        </p:nvSpPr>
        <p:spPr>
          <a:xfrm>
            <a:off x="931205" y="5079832"/>
            <a:ext cx="6097604" cy="1200329"/>
          </a:xfrm>
          <a:prstGeom prst="rect">
            <a:avLst/>
          </a:prstGeom>
          <a:noFill/>
        </p:spPr>
        <p:txBody>
          <a:bodyPr wrap="square">
            <a:spAutoFit/>
          </a:bodyPr>
          <a:lstStyle/>
          <a:p>
            <a:r>
              <a:rPr lang="en-US" dirty="0"/>
              <a:t>Senior Standards Advisor and DHS Standards Executive</a:t>
            </a:r>
          </a:p>
          <a:p>
            <a:r>
              <a:rPr lang="en-US" dirty="0"/>
              <a:t>Systems Engineering &amp; Standards Division </a:t>
            </a:r>
          </a:p>
          <a:p>
            <a:r>
              <a:rPr lang="en-US" dirty="0"/>
              <a:t>Science and Technology Directorate </a:t>
            </a:r>
          </a:p>
          <a:p>
            <a:r>
              <a:rPr lang="en-US" dirty="0"/>
              <a:t>US Department of Homeland Security</a:t>
            </a:r>
          </a:p>
        </p:txBody>
      </p:sp>
      <p:sp>
        <p:nvSpPr>
          <p:cNvPr id="10" name="TextBox 9">
            <a:extLst>
              <a:ext uri="{FF2B5EF4-FFF2-40B4-BE49-F238E27FC236}">
                <a16:creationId xmlns:a16="http://schemas.microsoft.com/office/drawing/2014/main" id="{B688FDFA-3601-A830-D664-5FE799010D0C}"/>
              </a:ext>
            </a:extLst>
          </p:cNvPr>
          <p:cNvSpPr txBox="1"/>
          <p:nvPr/>
        </p:nvSpPr>
        <p:spPr>
          <a:xfrm>
            <a:off x="4728589" y="2233710"/>
            <a:ext cx="7072397" cy="2462213"/>
          </a:xfrm>
          <a:prstGeom prst="rect">
            <a:avLst/>
          </a:prstGeom>
          <a:noFill/>
        </p:spPr>
        <p:txBody>
          <a:bodyPr wrap="square">
            <a:spAutoFit/>
          </a:bodyPr>
          <a:lstStyle/>
          <a:p>
            <a:pPr marL="0" marR="0" indent="0" algn="just">
              <a:spcBef>
                <a:spcPts val="300"/>
              </a:spcBef>
              <a:spcAft>
                <a:spcPts val="300"/>
              </a:spcAft>
              <a:tabLst>
                <a:tab pos="1257300" algn="l"/>
              </a:tabLst>
            </a:pPr>
            <a:r>
              <a:rPr lang="en-US" sz="1600" i="1" dirty="0">
                <a:solidFill>
                  <a:srgbClr val="000000"/>
                </a:solidFill>
                <a:effectLst/>
                <a:ea typeface="Calibri" panose="020F0502020204030204" pitchFamily="34" charset="0"/>
                <a:cs typeface="Adobe Caslon Pro"/>
              </a:rPr>
              <a:t>Philip Mattson serves in the DHS Science and Technology Directorate as the DHS Standards Executive and Senior Standards Advisor. He represents DHS on the Interagency Committee on Standards Policy and serves on several ANSI and ASTM committees and other standards related forums. </a:t>
            </a:r>
          </a:p>
          <a:p>
            <a:pPr marL="0" marR="0" indent="0" algn="just">
              <a:spcBef>
                <a:spcPts val="300"/>
              </a:spcBef>
              <a:spcAft>
                <a:spcPts val="300"/>
              </a:spcAft>
              <a:tabLst>
                <a:tab pos="1257300" algn="l"/>
              </a:tabLst>
            </a:pPr>
            <a:r>
              <a:rPr lang="en-US" sz="1600" i="1" dirty="0">
                <a:solidFill>
                  <a:srgbClr val="000000"/>
                </a:solidFill>
                <a:effectLst/>
                <a:ea typeface="Calibri" panose="020F0502020204030204" pitchFamily="34" charset="0"/>
                <a:cs typeface="Adobe Caslon Pro"/>
              </a:rPr>
              <a:t>Mr. Mattson has a bachelor’s degree in Nuclear Engineering Technology from Oregon State University, and a master’s in Nuclear Physics from the Naval Postgraduate School and is a registered Professional Engineer.  </a:t>
            </a:r>
          </a:p>
          <a:p>
            <a:pPr marL="0" marR="0" indent="0" algn="just">
              <a:spcBef>
                <a:spcPts val="300"/>
              </a:spcBef>
              <a:spcAft>
                <a:spcPts val="300"/>
              </a:spcAft>
              <a:tabLst>
                <a:tab pos="1257300" algn="l"/>
              </a:tabLst>
            </a:pPr>
            <a:r>
              <a:rPr lang="en-US" sz="1600" i="1" dirty="0">
                <a:solidFill>
                  <a:srgbClr val="000000"/>
                </a:solidFill>
                <a:effectLst/>
                <a:ea typeface="Calibri" panose="020F0502020204030204" pitchFamily="34" charset="0"/>
                <a:cs typeface="Adobe Caslon Pro"/>
              </a:rPr>
              <a:t>Mr. Mattson is a retired U.S. Army officer, having served as a combat engineer and nuclear physicist.</a:t>
            </a:r>
          </a:p>
        </p:txBody>
      </p:sp>
    </p:spTree>
    <p:extLst>
      <p:ext uri="{BB962C8B-B14F-4D97-AF65-F5344CB8AC3E}">
        <p14:creationId xmlns:p14="http://schemas.microsoft.com/office/powerpoint/2010/main" val="3191276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p:txBody>
          <a:bodyPr/>
          <a:lstStyle/>
          <a:p>
            <a:r>
              <a:rPr lang="en-US" dirty="0"/>
              <a:t>break</a:t>
            </a:r>
          </a:p>
        </p:txBody>
      </p:sp>
      <p:sp>
        <p:nvSpPr>
          <p:cNvPr id="3" name="Text Placeholder 2">
            <a:extLst>
              <a:ext uri="{FF2B5EF4-FFF2-40B4-BE49-F238E27FC236}">
                <a16:creationId xmlns:a16="http://schemas.microsoft.com/office/drawing/2014/main" id="{04012786-A60B-4436-83A0-21F39C1A396D}"/>
              </a:ext>
            </a:extLst>
          </p:cNvPr>
          <p:cNvSpPr>
            <a:spLocks noGrp="1"/>
          </p:cNvSpPr>
          <p:nvPr>
            <p:ph type="body" sz="quarter" idx="13"/>
          </p:nvPr>
        </p:nvSpPr>
        <p:spPr>
          <a:xfrm>
            <a:off x="609600" y="1258516"/>
            <a:ext cx="2551889" cy="560556"/>
          </a:xfrm>
        </p:spPr>
        <p:txBody>
          <a:bodyPr/>
          <a:lstStyle/>
          <a:p>
            <a:r>
              <a:rPr lang="en-US" dirty="0"/>
              <a:t>10 Minutes</a:t>
            </a:r>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p:txBody>
          <a:bodyPr/>
          <a:lstStyle/>
          <a:p>
            <a:fld id="{6E6030FC-FB78-5E4D-92EA-5D9433591EA9}" type="slidenum">
              <a:rPr lang="en-US" smtClean="0"/>
              <a:pPr/>
              <a:t>12</a:t>
            </a:fld>
            <a:endParaRPr lang="en-US" dirty="0"/>
          </a:p>
        </p:txBody>
      </p:sp>
      <p:pic>
        <p:nvPicPr>
          <p:cNvPr id="5" name="Picture 4">
            <a:extLst>
              <a:ext uri="{FF2B5EF4-FFF2-40B4-BE49-F238E27FC236}">
                <a16:creationId xmlns:a16="http://schemas.microsoft.com/office/drawing/2014/main" id="{393BEDBD-5F41-4C66-AA28-731CBDDEBFCD}"/>
              </a:ext>
            </a:extLst>
          </p:cNvPr>
          <p:cNvPicPr>
            <a:picLocks noChangeAspect="1"/>
          </p:cNvPicPr>
          <p:nvPr/>
        </p:nvPicPr>
        <p:blipFill>
          <a:blip r:embed="rId2"/>
          <a:stretch>
            <a:fillRect/>
          </a:stretch>
        </p:blipFill>
        <p:spPr>
          <a:xfrm>
            <a:off x="3294745" y="1819072"/>
            <a:ext cx="5712488" cy="4284366"/>
          </a:xfrm>
          <a:prstGeom prst="rect">
            <a:avLst/>
          </a:prstGeom>
        </p:spPr>
      </p:pic>
    </p:spTree>
    <p:extLst>
      <p:ext uri="{BB962C8B-B14F-4D97-AF65-F5344CB8AC3E}">
        <p14:creationId xmlns:p14="http://schemas.microsoft.com/office/powerpoint/2010/main" val="3975574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a:xfrm>
            <a:off x="0" y="152400"/>
            <a:ext cx="12192000" cy="914400"/>
          </a:xfrm>
        </p:spPr>
        <p:txBody>
          <a:bodyPr wrap="square" anchor="t">
            <a:normAutofit/>
          </a:bodyPr>
          <a:lstStyle/>
          <a:p>
            <a:r>
              <a:rPr lang="en-US" dirty="0"/>
              <a:t>Agenda (cont.)</a:t>
            </a:r>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a:xfrm>
            <a:off x="4728589" y="6371823"/>
            <a:ext cx="2844800" cy="365125"/>
          </a:xfrm>
        </p:spPr>
        <p:txBody>
          <a:bodyPr anchor="t">
            <a:normAutofit/>
          </a:bodyPr>
          <a:lstStyle/>
          <a:p>
            <a:pPr>
              <a:spcAft>
                <a:spcPts val="600"/>
              </a:spcAft>
            </a:pPr>
            <a:fld id="{6E6030FC-FB78-5E4D-92EA-5D9433591EA9}" type="slidenum">
              <a:rPr lang="en-US" smtClean="0"/>
              <a:pPr>
                <a:spcAft>
                  <a:spcPts val="600"/>
                </a:spcAft>
              </a:pPr>
              <a:t>13</a:t>
            </a:fld>
            <a:endParaRPr lang="en-US"/>
          </a:p>
        </p:txBody>
      </p:sp>
      <p:pic>
        <p:nvPicPr>
          <p:cNvPr id="3" name="Picture 2">
            <a:extLst>
              <a:ext uri="{FF2B5EF4-FFF2-40B4-BE49-F238E27FC236}">
                <a16:creationId xmlns:a16="http://schemas.microsoft.com/office/drawing/2014/main" id="{02E56F53-B9B9-46FD-88A7-84621DB8E6FA}"/>
              </a:ext>
            </a:extLst>
          </p:cNvPr>
          <p:cNvPicPr>
            <a:picLocks noChangeAspect="1"/>
          </p:cNvPicPr>
          <p:nvPr/>
        </p:nvPicPr>
        <p:blipFill>
          <a:blip r:embed="rId2"/>
          <a:stretch>
            <a:fillRect/>
          </a:stretch>
        </p:blipFill>
        <p:spPr>
          <a:xfrm>
            <a:off x="1519428" y="785622"/>
            <a:ext cx="9153144" cy="5286756"/>
          </a:xfrm>
          <a:prstGeom prst="rect">
            <a:avLst/>
          </a:prstGeom>
        </p:spPr>
      </p:pic>
    </p:spTree>
    <p:extLst>
      <p:ext uri="{BB962C8B-B14F-4D97-AF65-F5344CB8AC3E}">
        <p14:creationId xmlns:p14="http://schemas.microsoft.com/office/powerpoint/2010/main" val="2432886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p:txBody>
          <a:bodyPr/>
          <a:lstStyle/>
          <a:p>
            <a:r>
              <a:rPr lang="en-US" dirty="0"/>
              <a:t>NTAC Annual MEETING Out-brief</a:t>
            </a:r>
          </a:p>
        </p:txBody>
      </p:sp>
      <p:sp>
        <p:nvSpPr>
          <p:cNvPr id="3" name="Text Placeholder 2">
            <a:extLst>
              <a:ext uri="{FF2B5EF4-FFF2-40B4-BE49-F238E27FC236}">
                <a16:creationId xmlns:a16="http://schemas.microsoft.com/office/drawing/2014/main" id="{04012786-A60B-4436-83A0-21F39C1A396D}"/>
              </a:ext>
            </a:extLst>
          </p:cNvPr>
          <p:cNvSpPr>
            <a:spLocks noGrp="1"/>
          </p:cNvSpPr>
          <p:nvPr>
            <p:ph type="body" sz="quarter" idx="13"/>
          </p:nvPr>
        </p:nvSpPr>
        <p:spPr>
          <a:xfrm>
            <a:off x="609600" y="1199633"/>
            <a:ext cx="11079192" cy="4777956"/>
          </a:xfrm>
        </p:spPr>
        <p:txBody>
          <a:bodyPr/>
          <a:lstStyle/>
          <a:p>
            <a:r>
              <a:rPr lang="en-US" dirty="0"/>
              <a:t>Introduction: Mr. Kamran Atri</a:t>
            </a:r>
          </a:p>
          <a:p>
            <a:r>
              <a:rPr lang="en-US" dirty="0"/>
              <a:t>Speakers: Dr. Scott Renner &amp; Mr. Mike Hulme</a:t>
            </a:r>
          </a:p>
          <a:p>
            <a:pPr marL="0" indent="0">
              <a:buNone/>
            </a:pPr>
            <a:endParaRPr lang="en-US" dirty="0">
              <a:solidFill>
                <a:srgbClr val="FF0000"/>
              </a:solidFill>
            </a:endParaRPr>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p:txBody>
          <a:bodyPr/>
          <a:lstStyle/>
          <a:p>
            <a:fld id="{6E6030FC-FB78-5E4D-92EA-5D9433591EA9}" type="slidenum">
              <a:rPr lang="en-US" smtClean="0"/>
              <a:pPr/>
              <a:t>14</a:t>
            </a:fld>
            <a:endParaRPr lang="en-US" dirty="0"/>
          </a:p>
        </p:txBody>
      </p:sp>
      <p:pic>
        <p:nvPicPr>
          <p:cNvPr id="5" name="Picture 4" descr="A person standing in front of a large rock&#10;&#10;Description automatically generated">
            <a:extLst>
              <a:ext uri="{FF2B5EF4-FFF2-40B4-BE49-F238E27FC236}">
                <a16:creationId xmlns:a16="http://schemas.microsoft.com/office/drawing/2014/main" id="{4F73EEC8-4BEB-4EDF-8AD6-6551C1D74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514" y="2376959"/>
            <a:ext cx="2701090" cy="2755112"/>
          </a:xfrm>
          <a:prstGeom prst="rect">
            <a:avLst/>
          </a:prstGeom>
        </p:spPr>
      </p:pic>
      <p:pic>
        <p:nvPicPr>
          <p:cNvPr id="6" name="Picture 5" descr="A person smiling for the camera&#10;&#10;Description automatically generated">
            <a:extLst>
              <a:ext uri="{FF2B5EF4-FFF2-40B4-BE49-F238E27FC236}">
                <a16:creationId xmlns:a16="http://schemas.microsoft.com/office/drawing/2014/main" id="{4D5F03E2-70D4-41C3-9103-2B61DC7FC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0672" y="2376960"/>
            <a:ext cx="2701091" cy="2755112"/>
          </a:xfrm>
          <a:prstGeom prst="rect">
            <a:avLst/>
          </a:prstGeom>
        </p:spPr>
      </p:pic>
      <p:sp>
        <p:nvSpPr>
          <p:cNvPr id="7" name="TextBox 6">
            <a:extLst>
              <a:ext uri="{FF2B5EF4-FFF2-40B4-BE49-F238E27FC236}">
                <a16:creationId xmlns:a16="http://schemas.microsoft.com/office/drawing/2014/main" id="{99A01E4E-C385-4505-B402-810C370397D3}"/>
              </a:ext>
            </a:extLst>
          </p:cNvPr>
          <p:cNvSpPr txBox="1"/>
          <p:nvPr/>
        </p:nvSpPr>
        <p:spPr>
          <a:xfrm>
            <a:off x="927233" y="5251635"/>
            <a:ext cx="5168767" cy="923330"/>
          </a:xfrm>
          <a:prstGeom prst="rect">
            <a:avLst/>
          </a:prstGeom>
          <a:noFill/>
        </p:spPr>
        <p:txBody>
          <a:bodyPr wrap="square" rtlCol="0">
            <a:spAutoFit/>
          </a:bodyPr>
          <a:lstStyle/>
          <a:p>
            <a:r>
              <a:rPr lang="en-US" dirty="0"/>
              <a:t>NIEM Technical Architecture Committee Co-Chair, principal engineer at The MITRE Corporation</a:t>
            </a:r>
          </a:p>
        </p:txBody>
      </p:sp>
      <p:sp>
        <p:nvSpPr>
          <p:cNvPr id="8" name="TextBox 7">
            <a:extLst>
              <a:ext uri="{FF2B5EF4-FFF2-40B4-BE49-F238E27FC236}">
                <a16:creationId xmlns:a16="http://schemas.microsoft.com/office/drawing/2014/main" id="{B657B5FA-9538-4B4E-A9E9-A86A30B6B50D}"/>
              </a:ext>
            </a:extLst>
          </p:cNvPr>
          <p:cNvSpPr txBox="1"/>
          <p:nvPr/>
        </p:nvSpPr>
        <p:spPr>
          <a:xfrm>
            <a:off x="6413633" y="5251117"/>
            <a:ext cx="5168767" cy="923330"/>
          </a:xfrm>
          <a:prstGeom prst="rect">
            <a:avLst/>
          </a:prstGeom>
          <a:noFill/>
        </p:spPr>
        <p:txBody>
          <a:bodyPr wrap="square" rtlCol="0">
            <a:spAutoFit/>
          </a:bodyPr>
          <a:lstStyle/>
          <a:p>
            <a:r>
              <a:rPr lang="en-US" dirty="0"/>
              <a:t>NIEM Technical Architecture Committee Co-Chair, Enterprise/Solutions Architect for Unisys Corporation</a:t>
            </a:r>
          </a:p>
        </p:txBody>
      </p:sp>
    </p:spTree>
    <p:extLst>
      <p:ext uri="{BB962C8B-B14F-4D97-AF65-F5344CB8AC3E}">
        <p14:creationId xmlns:p14="http://schemas.microsoft.com/office/powerpoint/2010/main" val="2658781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p:txBody>
          <a:bodyPr/>
          <a:lstStyle/>
          <a:p>
            <a:r>
              <a:rPr lang="en-US" dirty="0"/>
              <a:t>Guest speaker</a:t>
            </a:r>
          </a:p>
        </p:txBody>
      </p:sp>
      <p:sp>
        <p:nvSpPr>
          <p:cNvPr id="3" name="Text Placeholder 2">
            <a:extLst>
              <a:ext uri="{FF2B5EF4-FFF2-40B4-BE49-F238E27FC236}">
                <a16:creationId xmlns:a16="http://schemas.microsoft.com/office/drawing/2014/main" id="{04012786-A60B-4436-83A0-21F39C1A396D}"/>
              </a:ext>
            </a:extLst>
          </p:cNvPr>
          <p:cNvSpPr>
            <a:spLocks noGrp="1"/>
          </p:cNvSpPr>
          <p:nvPr>
            <p:ph type="body" sz="quarter" idx="13"/>
          </p:nvPr>
        </p:nvSpPr>
        <p:spPr>
          <a:xfrm>
            <a:off x="609600" y="1200150"/>
            <a:ext cx="4722796" cy="4777956"/>
          </a:xfrm>
        </p:spPr>
        <p:txBody>
          <a:bodyPr/>
          <a:lstStyle/>
          <a:p>
            <a:r>
              <a:rPr lang="en-US" dirty="0"/>
              <a:t>Introduction: Mr. Thomas Krul</a:t>
            </a:r>
          </a:p>
          <a:p>
            <a:pPr marL="0" marR="0">
              <a:spcBef>
                <a:spcPts val="0"/>
              </a:spcBef>
              <a:spcAft>
                <a:spcPts val="0"/>
              </a:spcAft>
            </a:pPr>
            <a:r>
              <a:rPr lang="en-US" dirty="0"/>
              <a:t>Speaker: Major Scott Widener</a:t>
            </a:r>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p:txBody>
          <a:bodyPr/>
          <a:lstStyle/>
          <a:p>
            <a:fld id="{6E6030FC-FB78-5E4D-92EA-5D9433591EA9}" type="slidenum">
              <a:rPr lang="en-US" smtClean="0"/>
              <a:pPr/>
              <a:t>15</a:t>
            </a:fld>
            <a:endParaRPr lang="en-US" dirty="0"/>
          </a:p>
        </p:txBody>
      </p:sp>
      <p:sp>
        <p:nvSpPr>
          <p:cNvPr id="5" name="TextBox 4">
            <a:extLst>
              <a:ext uri="{FF2B5EF4-FFF2-40B4-BE49-F238E27FC236}">
                <a16:creationId xmlns:a16="http://schemas.microsoft.com/office/drawing/2014/main" id="{6C8C8868-5CC9-435B-B77E-81DBD78E23ED}"/>
              </a:ext>
            </a:extLst>
          </p:cNvPr>
          <p:cNvSpPr txBox="1"/>
          <p:nvPr/>
        </p:nvSpPr>
        <p:spPr>
          <a:xfrm>
            <a:off x="5592278" y="3429000"/>
            <a:ext cx="6070893" cy="646331"/>
          </a:xfrm>
          <a:prstGeom prst="rect">
            <a:avLst/>
          </a:prstGeom>
          <a:noFill/>
        </p:spPr>
        <p:txBody>
          <a:bodyPr wrap="none" rtlCol="0">
            <a:spAutoFit/>
          </a:bodyPr>
          <a:lstStyle/>
          <a:p>
            <a:pPr marL="0" marR="0">
              <a:spcBef>
                <a:spcPts val="0"/>
              </a:spcBef>
              <a:spcAft>
                <a:spcPts val="0"/>
              </a:spcAft>
            </a:pPr>
            <a:r>
              <a:rPr lang="en-US"/>
              <a:t>Canadian Armed Forces</a:t>
            </a:r>
          </a:p>
          <a:p>
            <a:pPr marL="0" indent="0">
              <a:buNone/>
            </a:pPr>
            <a:r>
              <a:rPr lang="en-US"/>
              <a:t>Department of National Defence / Government of Canada</a:t>
            </a:r>
            <a:endParaRPr lang="en-US" dirty="0"/>
          </a:p>
        </p:txBody>
      </p:sp>
      <p:pic>
        <p:nvPicPr>
          <p:cNvPr id="6" name="Picture 5">
            <a:extLst>
              <a:ext uri="{FF2B5EF4-FFF2-40B4-BE49-F238E27FC236}">
                <a16:creationId xmlns:a16="http://schemas.microsoft.com/office/drawing/2014/main" id="{5B92F605-7093-445D-937C-765504567219}"/>
              </a:ext>
            </a:extLst>
          </p:cNvPr>
          <p:cNvPicPr>
            <a:picLocks noChangeAspect="1"/>
          </p:cNvPicPr>
          <p:nvPr/>
        </p:nvPicPr>
        <p:blipFill>
          <a:blip r:embed="rId2"/>
          <a:stretch>
            <a:fillRect/>
          </a:stretch>
        </p:blipFill>
        <p:spPr>
          <a:xfrm>
            <a:off x="1349943" y="2961815"/>
            <a:ext cx="2781300" cy="1647825"/>
          </a:xfrm>
          <a:prstGeom prst="rect">
            <a:avLst/>
          </a:prstGeom>
        </p:spPr>
      </p:pic>
    </p:spTree>
    <p:extLst>
      <p:ext uri="{BB962C8B-B14F-4D97-AF65-F5344CB8AC3E}">
        <p14:creationId xmlns:p14="http://schemas.microsoft.com/office/powerpoint/2010/main" val="350931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0" y="5438255"/>
            <a:ext cx="4572000" cy="646331"/>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Thomas Krul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lumMod val="75000"/>
                </a:srgbClr>
              </a:solidFill>
              <a:effectLst/>
              <a:uLnTx/>
              <a:uFillTx/>
              <a:latin typeface="Arial"/>
              <a:ea typeface="+mn-ea"/>
              <a:cs typeface="+mn-cs"/>
            </a:endParaRPr>
          </a:p>
        </p:txBody>
      </p:sp>
      <p:sp>
        <p:nvSpPr>
          <p:cNvPr id="3" name="Rectangle 2"/>
          <p:cNvSpPr/>
          <p:nvPr/>
        </p:nvSpPr>
        <p:spPr>
          <a:xfrm>
            <a:off x="2307264" y="4132470"/>
            <a:ext cx="9884735" cy="104644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5170"/>
                </a:solidFill>
                <a:effectLst/>
                <a:uLnTx/>
                <a:uFillTx/>
                <a:latin typeface="Bahnschrift" panose="020B0502040204020203" pitchFamily="34" charset="0"/>
                <a:ea typeface="+mn-ea"/>
                <a:cs typeface="+mn-cs"/>
              </a:rPr>
              <a:t>(Assessments)</a:t>
            </a:r>
            <a:r>
              <a:rPr kumimoji="0" lang="en-US" sz="4400" b="1" i="0" u="none" strike="noStrike" kern="1200" cap="none" spc="0" normalizeH="0" noProof="0" dirty="0">
                <a:ln>
                  <a:noFill/>
                </a:ln>
                <a:solidFill>
                  <a:srgbClr val="005170"/>
                </a:solidFill>
                <a:effectLst/>
                <a:uLnTx/>
                <a:uFillTx/>
                <a:latin typeface="Bahnschrift" panose="020B0502040204020203" pitchFamily="34" charset="0"/>
                <a:ea typeface="+mn-ea"/>
                <a:cs typeface="+mn-cs"/>
              </a:rPr>
              <a:t> </a:t>
            </a:r>
            <a:endParaRPr kumimoji="0" lang="en-US" sz="4400" b="1" i="0" u="none" strike="noStrike" kern="1200" cap="none" spc="0" normalizeH="0" baseline="0" noProof="0" dirty="0">
              <a:ln>
                <a:noFill/>
              </a:ln>
              <a:solidFill>
                <a:srgbClr val="005170"/>
              </a:solidFill>
              <a:effectLst/>
              <a:uLnTx/>
              <a:uFillTx/>
              <a:latin typeface="Bahnschrift" panose="020B0502040204020203"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18 August 2022</a:t>
            </a:r>
          </a:p>
        </p:txBody>
      </p:sp>
    </p:spTree>
    <p:extLst>
      <p:ext uri="{BB962C8B-B14F-4D97-AF65-F5344CB8AC3E}">
        <p14:creationId xmlns:p14="http://schemas.microsoft.com/office/powerpoint/2010/main" val="2025200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2628-F5D4-4A22-AF28-82C7EC9F831E}"/>
              </a:ext>
            </a:extLst>
          </p:cNvPr>
          <p:cNvSpPr>
            <a:spLocks noGrp="1"/>
          </p:cNvSpPr>
          <p:nvPr>
            <p:ph type="title"/>
          </p:nvPr>
        </p:nvSpPr>
        <p:spPr/>
        <p:txBody>
          <a:bodyPr/>
          <a:lstStyle/>
          <a:p>
            <a:r>
              <a:rPr lang="en-US" dirty="0"/>
              <a:t>Roundtable –NIEM Assessments</a:t>
            </a:r>
          </a:p>
        </p:txBody>
      </p:sp>
      <p:sp>
        <p:nvSpPr>
          <p:cNvPr id="3" name="Text Placeholder 2">
            <a:extLst>
              <a:ext uri="{FF2B5EF4-FFF2-40B4-BE49-F238E27FC236}">
                <a16:creationId xmlns:a16="http://schemas.microsoft.com/office/drawing/2014/main" id="{392F5718-BF0A-4E6B-97D7-1822A3AF4E3A}"/>
              </a:ext>
            </a:extLst>
          </p:cNvPr>
          <p:cNvSpPr>
            <a:spLocks noGrp="1"/>
          </p:cNvSpPr>
          <p:nvPr>
            <p:ph type="body" sz="quarter" idx="13"/>
          </p:nvPr>
        </p:nvSpPr>
        <p:spPr/>
        <p:txBody>
          <a:bodyPr/>
          <a:lstStyle/>
          <a:p>
            <a:r>
              <a:rPr lang="en-US" dirty="0"/>
              <a:t>Mr. Thomas Krul Facilitator</a:t>
            </a:r>
          </a:p>
          <a:p>
            <a:endParaRPr lang="en-US" dirty="0"/>
          </a:p>
          <a:p>
            <a:r>
              <a:rPr lang="en-US" dirty="0"/>
              <a:t>How do we assess the maturity, vitality, and health of domains and NIEM overall</a:t>
            </a:r>
          </a:p>
          <a:p>
            <a:r>
              <a:rPr lang="en-US" dirty="0"/>
              <a:t>Survey Techniques</a:t>
            </a:r>
          </a:p>
          <a:p>
            <a:r>
              <a:rPr lang="en-US" dirty="0"/>
              <a:t>Metrics</a:t>
            </a:r>
          </a:p>
          <a:p>
            <a:r>
              <a:rPr lang="en-US" dirty="0"/>
              <a:t>Self Assessments</a:t>
            </a:r>
          </a:p>
          <a:p>
            <a:endParaRPr lang="en-US" dirty="0"/>
          </a:p>
        </p:txBody>
      </p:sp>
      <p:sp>
        <p:nvSpPr>
          <p:cNvPr id="4" name="Slide Number Placeholder 3">
            <a:extLst>
              <a:ext uri="{FF2B5EF4-FFF2-40B4-BE49-F238E27FC236}">
                <a16:creationId xmlns:a16="http://schemas.microsoft.com/office/drawing/2014/main" id="{733B818F-895E-401C-9BC2-45303388F6DB}"/>
              </a:ext>
            </a:extLst>
          </p:cNvPr>
          <p:cNvSpPr>
            <a:spLocks noGrp="1"/>
          </p:cNvSpPr>
          <p:nvPr>
            <p:ph type="sldNum" sz="quarter" idx="4"/>
          </p:nvPr>
        </p:nvSpPr>
        <p:spPr/>
        <p:txBody>
          <a:bodyPr/>
          <a:lstStyle/>
          <a:p>
            <a:fld id="{6E6030FC-FB78-5E4D-92EA-5D9433591EA9}" type="slidenum">
              <a:rPr lang="en-US" smtClean="0"/>
              <a:pPr/>
              <a:t>17</a:t>
            </a:fld>
            <a:endParaRPr lang="en-US" dirty="0"/>
          </a:p>
        </p:txBody>
      </p:sp>
    </p:spTree>
    <p:extLst>
      <p:ext uri="{BB962C8B-B14F-4D97-AF65-F5344CB8AC3E}">
        <p14:creationId xmlns:p14="http://schemas.microsoft.com/office/powerpoint/2010/main" val="2473787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2628-F5D4-4A22-AF28-82C7EC9F831E}"/>
              </a:ext>
            </a:extLst>
          </p:cNvPr>
          <p:cNvSpPr>
            <a:spLocks noGrp="1"/>
          </p:cNvSpPr>
          <p:nvPr>
            <p:ph type="title"/>
          </p:nvPr>
        </p:nvSpPr>
        <p:spPr/>
        <p:txBody>
          <a:bodyPr/>
          <a:lstStyle/>
          <a:p>
            <a:r>
              <a:rPr lang="en-US" dirty="0"/>
              <a:t>Roundtable – NIEM Assessments</a:t>
            </a:r>
          </a:p>
        </p:txBody>
      </p:sp>
      <p:sp>
        <p:nvSpPr>
          <p:cNvPr id="3" name="Text Placeholder 2">
            <a:extLst>
              <a:ext uri="{FF2B5EF4-FFF2-40B4-BE49-F238E27FC236}">
                <a16:creationId xmlns:a16="http://schemas.microsoft.com/office/drawing/2014/main" id="{392F5718-BF0A-4E6B-97D7-1822A3AF4E3A}"/>
              </a:ext>
            </a:extLst>
          </p:cNvPr>
          <p:cNvSpPr>
            <a:spLocks noGrp="1"/>
          </p:cNvSpPr>
          <p:nvPr>
            <p:ph type="body" sz="quarter" idx="13"/>
          </p:nvPr>
        </p:nvSpPr>
        <p:spPr/>
        <p:txBody>
          <a:bodyPr/>
          <a:lstStyle/>
          <a:p>
            <a:r>
              <a:rPr lang="en-US" dirty="0"/>
              <a:t>Mr. Thomas Krul Facilitator</a:t>
            </a:r>
          </a:p>
          <a:p>
            <a:endParaRPr lang="en-US" dirty="0"/>
          </a:p>
          <a:p>
            <a:r>
              <a:rPr lang="en-US" dirty="0"/>
              <a:t>What do we mean by NIEM Assessments?</a:t>
            </a:r>
          </a:p>
          <a:p>
            <a:pPr lvl="1"/>
            <a:r>
              <a:rPr lang="en-US" dirty="0"/>
              <a:t>Maturity, vitality, and health of domains (and NIEM overall)</a:t>
            </a:r>
          </a:p>
          <a:p>
            <a:r>
              <a:rPr lang="en-US" dirty="0"/>
              <a:t>In what way do we measure these qualities?</a:t>
            </a:r>
          </a:p>
          <a:p>
            <a:pPr lvl="1"/>
            <a:r>
              <a:rPr lang="en-US" dirty="0"/>
              <a:t>Participation (NBAC, NTAC, additions to the model)</a:t>
            </a:r>
          </a:p>
          <a:p>
            <a:pPr lvl="1"/>
            <a:r>
              <a:rPr lang="en-US" dirty="0"/>
              <a:t>Accomplishments</a:t>
            </a:r>
          </a:p>
          <a:p>
            <a:pPr lvl="1"/>
            <a:r>
              <a:rPr lang="en-US" dirty="0"/>
              <a:t>Use within the community</a:t>
            </a:r>
          </a:p>
          <a:p>
            <a:pPr lvl="1"/>
            <a:r>
              <a:rPr lang="en-US" dirty="0"/>
              <a:t>Outreach</a:t>
            </a:r>
          </a:p>
          <a:p>
            <a:pPr lvl="1"/>
            <a:r>
              <a:rPr lang="en-US" dirty="0"/>
              <a:t>Other metrics?</a:t>
            </a:r>
          </a:p>
          <a:p>
            <a:pPr lvl="1"/>
            <a:endParaRPr lang="en-US" dirty="0"/>
          </a:p>
        </p:txBody>
      </p:sp>
      <p:sp>
        <p:nvSpPr>
          <p:cNvPr id="4" name="Slide Number Placeholder 3">
            <a:extLst>
              <a:ext uri="{FF2B5EF4-FFF2-40B4-BE49-F238E27FC236}">
                <a16:creationId xmlns:a16="http://schemas.microsoft.com/office/drawing/2014/main" id="{733B818F-895E-401C-9BC2-45303388F6DB}"/>
              </a:ext>
            </a:extLst>
          </p:cNvPr>
          <p:cNvSpPr>
            <a:spLocks noGrp="1"/>
          </p:cNvSpPr>
          <p:nvPr>
            <p:ph type="sldNum" sz="quarter" idx="4"/>
          </p:nvPr>
        </p:nvSpPr>
        <p:spPr/>
        <p:txBody>
          <a:bodyPr/>
          <a:lstStyle/>
          <a:p>
            <a:fld id="{6E6030FC-FB78-5E4D-92EA-5D9433591EA9}" type="slidenum">
              <a:rPr lang="en-US" smtClean="0"/>
              <a:pPr/>
              <a:t>18</a:t>
            </a:fld>
            <a:endParaRPr lang="en-US" dirty="0"/>
          </a:p>
        </p:txBody>
      </p:sp>
    </p:spTree>
    <p:extLst>
      <p:ext uri="{BB962C8B-B14F-4D97-AF65-F5344CB8AC3E}">
        <p14:creationId xmlns:p14="http://schemas.microsoft.com/office/powerpoint/2010/main" val="1771362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2628-F5D4-4A22-AF28-82C7EC9F831E}"/>
              </a:ext>
            </a:extLst>
          </p:cNvPr>
          <p:cNvSpPr>
            <a:spLocks noGrp="1"/>
          </p:cNvSpPr>
          <p:nvPr>
            <p:ph type="title"/>
          </p:nvPr>
        </p:nvSpPr>
        <p:spPr/>
        <p:txBody>
          <a:bodyPr/>
          <a:lstStyle/>
          <a:p>
            <a:r>
              <a:rPr lang="en-US" dirty="0"/>
              <a:t>Roundtable – NIEM Assessments</a:t>
            </a:r>
          </a:p>
        </p:txBody>
      </p:sp>
      <p:sp>
        <p:nvSpPr>
          <p:cNvPr id="3" name="Text Placeholder 2">
            <a:extLst>
              <a:ext uri="{FF2B5EF4-FFF2-40B4-BE49-F238E27FC236}">
                <a16:creationId xmlns:a16="http://schemas.microsoft.com/office/drawing/2014/main" id="{392F5718-BF0A-4E6B-97D7-1822A3AF4E3A}"/>
              </a:ext>
            </a:extLst>
          </p:cNvPr>
          <p:cNvSpPr>
            <a:spLocks noGrp="1"/>
          </p:cNvSpPr>
          <p:nvPr>
            <p:ph type="body" sz="quarter" idx="13"/>
          </p:nvPr>
        </p:nvSpPr>
        <p:spPr/>
        <p:txBody>
          <a:bodyPr/>
          <a:lstStyle/>
          <a:p>
            <a:r>
              <a:rPr lang="en-US" dirty="0"/>
              <a:t>Mr. Thomas Krul Facilitator</a:t>
            </a:r>
          </a:p>
          <a:p>
            <a:endParaRPr lang="en-US" dirty="0"/>
          </a:p>
          <a:p>
            <a:r>
              <a:rPr lang="en-US" dirty="0"/>
              <a:t>How do we gather the data and assess?</a:t>
            </a:r>
          </a:p>
          <a:p>
            <a:pPr lvl="1"/>
            <a:r>
              <a:rPr lang="en-US" dirty="0"/>
              <a:t>Surveys</a:t>
            </a:r>
          </a:p>
          <a:p>
            <a:pPr lvl="1"/>
            <a:r>
              <a:rPr lang="en-US" dirty="0"/>
              <a:t>Self Assessments</a:t>
            </a:r>
          </a:p>
          <a:p>
            <a:pPr lvl="1"/>
            <a:r>
              <a:rPr lang="en-US" dirty="0"/>
              <a:t>Examine what data we have:</a:t>
            </a:r>
          </a:p>
          <a:p>
            <a:pPr lvl="2"/>
            <a:r>
              <a:rPr lang="en-US" dirty="0"/>
              <a:t>Git participation</a:t>
            </a:r>
          </a:p>
          <a:p>
            <a:pPr lvl="2"/>
            <a:r>
              <a:rPr lang="en-US" dirty="0"/>
              <a:t>Model growth/modifications</a:t>
            </a:r>
          </a:p>
          <a:p>
            <a:pPr lvl="2"/>
            <a:r>
              <a:rPr lang="en-US" dirty="0"/>
              <a:t>NBAC/NTAC participation</a:t>
            </a:r>
          </a:p>
          <a:p>
            <a:pPr lvl="2"/>
            <a:r>
              <a:rPr lang="en-US" dirty="0"/>
              <a:t>Relevancy to community/</a:t>
            </a:r>
            <a:r>
              <a:rPr lang="en-US"/>
              <a:t>adoption rates</a:t>
            </a:r>
            <a:endParaRPr lang="en-US" dirty="0"/>
          </a:p>
          <a:p>
            <a:endParaRPr lang="en-US" dirty="0"/>
          </a:p>
        </p:txBody>
      </p:sp>
      <p:sp>
        <p:nvSpPr>
          <p:cNvPr id="4" name="Slide Number Placeholder 3">
            <a:extLst>
              <a:ext uri="{FF2B5EF4-FFF2-40B4-BE49-F238E27FC236}">
                <a16:creationId xmlns:a16="http://schemas.microsoft.com/office/drawing/2014/main" id="{733B818F-895E-401C-9BC2-45303388F6DB}"/>
              </a:ext>
            </a:extLst>
          </p:cNvPr>
          <p:cNvSpPr>
            <a:spLocks noGrp="1"/>
          </p:cNvSpPr>
          <p:nvPr>
            <p:ph type="sldNum" sz="quarter" idx="4"/>
          </p:nvPr>
        </p:nvSpPr>
        <p:spPr/>
        <p:txBody>
          <a:bodyPr/>
          <a:lstStyle/>
          <a:p>
            <a:fld id="{6E6030FC-FB78-5E4D-92EA-5D9433591EA9}" type="slidenum">
              <a:rPr lang="en-US" smtClean="0"/>
              <a:pPr/>
              <a:t>19</a:t>
            </a:fld>
            <a:endParaRPr lang="en-US" dirty="0"/>
          </a:p>
        </p:txBody>
      </p:sp>
    </p:spTree>
    <p:extLst>
      <p:ext uri="{BB962C8B-B14F-4D97-AF65-F5344CB8AC3E}">
        <p14:creationId xmlns:p14="http://schemas.microsoft.com/office/powerpoint/2010/main" val="1608136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p:txBody>
          <a:bodyPr/>
          <a:lstStyle/>
          <a:p>
            <a:r>
              <a:rPr lang="en-US" dirty="0"/>
              <a:t>Welcome to the 2022 </a:t>
            </a:r>
            <a:r>
              <a:rPr lang="en-US" dirty="0" err="1"/>
              <a:t>Nbac</a:t>
            </a:r>
            <a:r>
              <a:rPr lang="en-US" dirty="0"/>
              <a:t> TSC Annual meeting</a:t>
            </a:r>
          </a:p>
        </p:txBody>
      </p:sp>
      <p:sp>
        <p:nvSpPr>
          <p:cNvPr id="3" name="Text Placeholder 2">
            <a:extLst>
              <a:ext uri="{FF2B5EF4-FFF2-40B4-BE49-F238E27FC236}">
                <a16:creationId xmlns:a16="http://schemas.microsoft.com/office/drawing/2014/main" id="{04012786-A60B-4436-83A0-21F39C1A396D}"/>
              </a:ext>
            </a:extLst>
          </p:cNvPr>
          <p:cNvSpPr>
            <a:spLocks noGrp="1"/>
          </p:cNvSpPr>
          <p:nvPr>
            <p:ph type="body" sz="quarter" idx="13"/>
          </p:nvPr>
        </p:nvSpPr>
        <p:spPr/>
        <p:txBody>
          <a:bodyPr/>
          <a:lstStyle/>
          <a:p>
            <a:r>
              <a:rPr lang="en-US" dirty="0"/>
              <a:t>Welcome</a:t>
            </a:r>
          </a:p>
          <a:p>
            <a:r>
              <a:rPr lang="en-US" dirty="0"/>
              <a:t>Admin</a:t>
            </a:r>
          </a:p>
          <a:p>
            <a:pPr lvl="1"/>
            <a:r>
              <a:rPr lang="en-US" dirty="0"/>
              <a:t>GTRI Facilities</a:t>
            </a:r>
          </a:p>
          <a:p>
            <a:pPr lvl="1"/>
            <a:r>
              <a:rPr lang="en-US" dirty="0"/>
              <a:t>MS TEAMS</a:t>
            </a:r>
          </a:p>
          <a:p>
            <a:pPr lvl="1"/>
            <a:r>
              <a:rPr lang="en-US" dirty="0"/>
              <a:t>Meeting Etiquette</a:t>
            </a:r>
          </a:p>
          <a:p>
            <a:r>
              <a:rPr lang="en-US" dirty="0"/>
              <a:t>Agenda</a:t>
            </a:r>
          </a:p>
          <a:p>
            <a:r>
              <a:rPr lang="en-US" dirty="0"/>
              <a:t>Opening Remarks</a:t>
            </a:r>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p:txBody>
          <a:bodyPr/>
          <a:lstStyle/>
          <a:p>
            <a:fld id="{6E6030FC-FB78-5E4D-92EA-5D9433591EA9}" type="slidenum">
              <a:rPr lang="en-US" smtClean="0"/>
              <a:pPr/>
              <a:t>2</a:t>
            </a:fld>
            <a:endParaRPr lang="en-US" dirty="0"/>
          </a:p>
        </p:txBody>
      </p:sp>
      <p:pic>
        <p:nvPicPr>
          <p:cNvPr id="6" name="Picture 5" descr="A person sitting in a car&#10;&#10;Description automatically generated">
            <a:extLst>
              <a:ext uri="{FF2B5EF4-FFF2-40B4-BE49-F238E27FC236}">
                <a16:creationId xmlns:a16="http://schemas.microsoft.com/office/drawing/2014/main" id="{1BE3173D-D1C5-4894-84A0-DB1C1D5DA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4229" y="1703672"/>
            <a:ext cx="2341461" cy="2146339"/>
          </a:xfrm>
          <a:prstGeom prst="rect">
            <a:avLst/>
          </a:prstGeom>
        </p:spPr>
      </p:pic>
      <p:pic>
        <p:nvPicPr>
          <p:cNvPr id="8" name="Picture 7" descr="A person wearing a suit and tie&#10;&#10;Description automatically generated">
            <a:extLst>
              <a:ext uri="{FF2B5EF4-FFF2-40B4-BE49-F238E27FC236}">
                <a16:creationId xmlns:a16="http://schemas.microsoft.com/office/drawing/2014/main" id="{17A8CAA1-5725-464A-B0D6-64F2B1F23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9374" y="1677511"/>
            <a:ext cx="2177849" cy="2177849"/>
          </a:xfrm>
          <a:prstGeom prst="rect">
            <a:avLst/>
          </a:prstGeom>
        </p:spPr>
      </p:pic>
      <p:sp>
        <p:nvSpPr>
          <p:cNvPr id="9" name="TextBox 8">
            <a:extLst>
              <a:ext uri="{FF2B5EF4-FFF2-40B4-BE49-F238E27FC236}">
                <a16:creationId xmlns:a16="http://schemas.microsoft.com/office/drawing/2014/main" id="{5B7A369B-D84F-4EDC-84C9-E88573BFC308}"/>
              </a:ext>
            </a:extLst>
          </p:cNvPr>
          <p:cNvSpPr txBox="1"/>
          <p:nvPr/>
        </p:nvSpPr>
        <p:spPr>
          <a:xfrm>
            <a:off x="4639374" y="4181875"/>
            <a:ext cx="3801356" cy="1754326"/>
          </a:xfrm>
          <a:prstGeom prst="rect">
            <a:avLst/>
          </a:prstGeom>
          <a:noFill/>
        </p:spPr>
        <p:txBody>
          <a:bodyPr wrap="square" rtlCol="0">
            <a:spAutoFit/>
          </a:bodyPr>
          <a:lstStyle/>
          <a:p>
            <a:endParaRPr lang="en-US" dirty="0"/>
          </a:p>
          <a:p>
            <a:r>
              <a:rPr lang="en-US" dirty="0"/>
              <a:t>Kamran Atri</a:t>
            </a:r>
          </a:p>
          <a:p>
            <a:r>
              <a:rPr lang="en-US" dirty="0"/>
              <a:t>NIEM Business Architecture Committee Co-Chair</a:t>
            </a:r>
          </a:p>
          <a:p>
            <a:endParaRPr lang="en-US" dirty="0"/>
          </a:p>
          <a:p>
            <a:r>
              <a:rPr lang="en-US" dirty="0"/>
              <a:t>CEO A4SAFE INC</a:t>
            </a:r>
          </a:p>
        </p:txBody>
      </p:sp>
      <p:sp>
        <p:nvSpPr>
          <p:cNvPr id="10" name="TextBox 9">
            <a:extLst>
              <a:ext uri="{FF2B5EF4-FFF2-40B4-BE49-F238E27FC236}">
                <a16:creationId xmlns:a16="http://schemas.microsoft.com/office/drawing/2014/main" id="{494159E2-B978-4B21-BBA0-F54072D611EF}"/>
              </a:ext>
            </a:extLst>
          </p:cNvPr>
          <p:cNvSpPr txBox="1"/>
          <p:nvPr/>
        </p:nvSpPr>
        <p:spPr>
          <a:xfrm>
            <a:off x="8164083" y="4161401"/>
            <a:ext cx="3801356" cy="2585323"/>
          </a:xfrm>
          <a:prstGeom prst="rect">
            <a:avLst/>
          </a:prstGeom>
          <a:noFill/>
        </p:spPr>
        <p:txBody>
          <a:bodyPr wrap="square" rtlCol="0">
            <a:spAutoFit/>
          </a:bodyPr>
          <a:lstStyle/>
          <a:p>
            <a:endParaRPr lang="en-US" dirty="0"/>
          </a:p>
          <a:p>
            <a:r>
              <a:rPr lang="en-US" dirty="0"/>
              <a:t>Thomas Krul</a:t>
            </a:r>
          </a:p>
          <a:p>
            <a:pPr fontAlgn="base"/>
            <a:r>
              <a:rPr lang="en-US" dirty="0"/>
              <a:t>NIEM Business Architecture Committee Co-Chair</a:t>
            </a:r>
          </a:p>
          <a:p>
            <a:pPr fontAlgn="base"/>
            <a:endParaRPr lang="en-US" dirty="0"/>
          </a:p>
          <a:p>
            <a:pPr fontAlgn="base"/>
            <a:r>
              <a:rPr lang="en-US" dirty="0"/>
              <a:t>Enterprise Architect at Department of National Defence Ottawa, Ontario, Canada</a:t>
            </a:r>
          </a:p>
          <a:p>
            <a:endParaRPr lang="en-US" dirty="0"/>
          </a:p>
        </p:txBody>
      </p:sp>
    </p:spTree>
    <p:extLst>
      <p:ext uri="{BB962C8B-B14F-4D97-AF65-F5344CB8AC3E}">
        <p14:creationId xmlns:p14="http://schemas.microsoft.com/office/powerpoint/2010/main" val="1844283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2628-F5D4-4A22-AF28-82C7EC9F831E}"/>
              </a:ext>
            </a:extLst>
          </p:cNvPr>
          <p:cNvSpPr>
            <a:spLocks noGrp="1"/>
          </p:cNvSpPr>
          <p:nvPr>
            <p:ph type="title"/>
          </p:nvPr>
        </p:nvSpPr>
        <p:spPr/>
        <p:txBody>
          <a:bodyPr/>
          <a:lstStyle/>
          <a:p>
            <a:r>
              <a:rPr lang="en-US" dirty="0"/>
              <a:t>Roundtable – NIEM Assessments</a:t>
            </a:r>
          </a:p>
        </p:txBody>
      </p:sp>
      <p:sp>
        <p:nvSpPr>
          <p:cNvPr id="3" name="Text Placeholder 2">
            <a:extLst>
              <a:ext uri="{FF2B5EF4-FFF2-40B4-BE49-F238E27FC236}">
                <a16:creationId xmlns:a16="http://schemas.microsoft.com/office/drawing/2014/main" id="{392F5718-BF0A-4E6B-97D7-1822A3AF4E3A}"/>
              </a:ext>
            </a:extLst>
          </p:cNvPr>
          <p:cNvSpPr>
            <a:spLocks noGrp="1"/>
          </p:cNvSpPr>
          <p:nvPr>
            <p:ph type="body" sz="quarter" idx="13"/>
          </p:nvPr>
        </p:nvSpPr>
        <p:spPr/>
        <p:txBody>
          <a:bodyPr/>
          <a:lstStyle/>
          <a:p>
            <a:r>
              <a:rPr lang="en-US" dirty="0"/>
              <a:t>Mr. Thomas Krul Facilitator</a:t>
            </a:r>
          </a:p>
          <a:p>
            <a:endParaRPr lang="en-US" dirty="0"/>
          </a:p>
          <a:p>
            <a:r>
              <a:rPr lang="en-US" dirty="0"/>
              <a:t>BACK-UP</a:t>
            </a:r>
          </a:p>
          <a:p>
            <a:r>
              <a:rPr lang="en-US" dirty="0"/>
              <a:t>Metrics &amp; Indicators</a:t>
            </a:r>
          </a:p>
        </p:txBody>
      </p:sp>
      <p:sp>
        <p:nvSpPr>
          <p:cNvPr id="4" name="Slide Number Placeholder 3">
            <a:extLst>
              <a:ext uri="{FF2B5EF4-FFF2-40B4-BE49-F238E27FC236}">
                <a16:creationId xmlns:a16="http://schemas.microsoft.com/office/drawing/2014/main" id="{733B818F-895E-401C-9BC2-45303388F6DB}"/>
              </a:ext>
            </a:extLst>
          </p:cNvPr>
          <p:cNvSpPr>
            <a:spLocks noGrp="1"/>
          </p:cNvSpPr>
          <p:nvPr>
            <p:ph type="sldNum" sz="quarter" idx="4"/>
          </p:nvPr>
        </p:nvSpPr>
        <p:spPr/>
        <p:txBody>
          <a:bodyPr/>
          <a:lstStyle/>
          <a:p>
            <a:fld id="{6E6030FC-FB78-5E4D-92EA-5D9433591EA9}" type="slidenum">
              <a:rPr lang="en-US" smtClean="0"/>
              <a:pPr/>
              <a:t>20</a:t>
            </a:fld>
            <a:endParaRPr lang="en-US" dirty="0"/>
          </a:p>
        </p:txBody>
      </p:sp>
    </p:spTree>
    <p:extLst>
      <p:ext uri="{BB962C8B-B14F-4D97-AF65-F5344CB8AC3E}">
        <p14:creationId xmlns:p14="http://schemas.microsoft.com/office/powerpoint/2010/main" val="419102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3200" spc="-100" dirty="0">
                <a:solidFill>
                  <a:srgbClr val="005170"/>
                </a:solidFill>
              </a:rPr>
              <a:t>Qualitative and Quantitative metrics &amp; indicators - Examples</a:t>
            </a:r>
          </a:p>
        </p:txBody>
      </p:sp>
      <p:sp>
        <p:nvSpPr>
          <p:cNvPr id="6" name="Content Placeholder 5"/>
          <p:cNvSpPr>
            <a:spLocks noGrp="1"/>
          </p:cNvSpPr>
          <p:nvPr>
            <p:ph type="body" sz="quarter" idx="13"/>
          </p:nvPr>
        </p:nvSpPr>
        <p:spPr>
          <a:xfrm>
            <a:off x="609600" y="1525270"/>
            <a:ext cx="11079192" cy="4777956"/>
          </a:xfrm>
        </p:spPr>
        <p:txBody>
          <a:bodyPr>
            <a:normAutofit/>
          </a:bodyPr>
          <a:lstStyle/>
          <a:p>
            <a:pPr marL="457200" indent="-398463">
              <a:spcBef>
                <a:spcPts val="600"/>
              </a:spcBef>
              <a:spcAft>
                <a:spcPts val="1200"/>
              </a:spcAft>
            </a:pPr>
            <a:r>
              <a:rPr lang="en-US" dirty="0"/>
              <a:t>Outreach</a:t>
            </a:r>
            <a:endParaRPr lang="en-US" sz="2400" dirty="0">
              <a:solidFill>
                <a:srgbClr val="334052"/>
              </a:solidFill>
            </a:endParaRPr>
          </a:p>
          <a:p>
            <a:pPr marL="457200" indent="-398463">
              <a:spcBef>
                <a:spcPts val="600"/>
              </a:spcBef>
              <a:spcAft>
                <a:spcPts val="1200"/>
              </a:spcAft>
            </a:pPr>
            <a:r>
              <a:rPr lang="en-US" dirty="0"/>
              <a:t>Training Participation</a:t>
            </a:r>
            <a:endParaRPr lang="en-US" sz="2400" dirty="0">
              <a:solidFill>
                <a:srgbClr val="334052"/>
              </a:solidFill>
            </a:endParaRPr>
          </a:p>
          <a:p>
            <a:pPr marL="457200" indent="-398463">
              <a:spcBef>
                <a:spcPts val="600"/>
              </a:spcBef>
              <a:spcAft>
                <a:spcPts val="1200"/>
              </a:spcAft>
            </a:pPr>
            <a:r>
              <a:rPr lang="en-US" dirty="0"/>
              <a:t>Web Analytics</a:t>
            </a:r>
          </a:p>
          <a:p>
            <a:pPr marL="457200" indent="-398463">
              <a:spcBef>
                <a:spcPts val="600"/>
              </a:spcBef>
              <a:spcAft>
                <a:spcPts val="1200"/>
              </a:spcAft>
            </a:pPr>
            <a:r>
              <a:rPr lang="en-US" sz="2400" dirty="0">
                <a:solidFill>
                  <a:srgbClr val="334052"/>
                </a:solidFill>
              </a:rPr>
              <a:t>Release Overview/Stats</a:t>
            </a:r>
          </a:p>
          <a:p>
            <a:pPr marL="457200" indent="-398463">
              <a:spcBef>
                <a:spcPts val="600"/>
              </a:spcBef>
              <a:spcAft>
                <a:spcPts val="1200"/>
              </a:spcAft>
            </a:pPr>
            <a:r>
              <a:rPr lang="en-US" dirty="0"/>
              <a:t>USMTF</a:t>
            </a:r>
            <a:endParaRPr lang="en-US" sz="2400" dirty="0">
              <a:solidFill>
                <a:srgbClr val="334052"/>
              </a:solidFill>
            </a:endParaRPr>
          </a:p>
        </p:txBody>
      </p:sp>
    </p:spTree>
    <p:extLst>
      <p:ext uri="{BB962C8B-B14F-4D97-AF65-F5344CB8AC3E}">
        <p14:creationId xmlns:p14="http://schemas.microsoft.com/office/powerpoint/2010/main" val="4123893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13091"/>
            <a:ext cx="8229600" cy="811358"/>
          </a:xfrm>
        </p:spPr>
        <p:txBody>
          <a:bodyPr>
            <a:normAutofit fontScale="90000"/>
          </a:bodyPr>
          <a:lstStyle/>
          <a:p>
            <a:r>
              <a:rPr lang="en-US" dirty="0"/>
              <a:t>State, Local , Tribal &amp; Territorial (SLTT) Tiger Team “outreach”</a:t>
            </a:r>
          </a:p>
        </p:txBody>
      </p:sp>
      <p:sp>
        <p:nvSpPr>
          <p:cNvPr id="3" name="Content Placeholder 2"/>
          <p:cNvSpPr>
            <a:spLocks noGrp="1"/>
          </p:cNvSpPr>
          <p:nvPr>
            <p:ph sz="half" idx="1"/>
          </p:nvPr>
        </p:nvSpPr>
        <p:spPr>
          <a:xfrm>
            <a:off x="1981200" y="1571604"/>
            <a:ext cx="4038600" cy="4375600"/>
          </a:xfrm>
        </p:spPr>
        <p:txBody>
          <a:bodyPr>
            <a:normAutofit fontScale="92500" lnSpcReduction="20000"/>
          </a:bodyPr>
          <a:lstStyle/>
          <a:p>
            <a:pPr marL="0" indent="0">
              <a:buNone/>
            </a:pPr>
            <a:r>
              <a:rPr lang="en-US" sz="2000" dirty="0">
                <a:solidFill>
                  <a:schemeClr val="tx2">
                    <a:lumMod val="75000"/>
                  </a:schemeClr>
                </a:solidFill>
              </a:rPr>
              <a:t>2022 Accomplishments:</a:t>
            </a:r>
          </a:p>
          <a:p>
            <a:pPr marL="0" indent="0">
              <a:buNone/>
            </a:pPr>
            <a:endParaRPr lang="en-US" sz="1700" dirty="0">
              <a:solidFill>
                <a:schemeClr val="tx1">
                  <a:lumMod val="50000"/>
                </a:schemeClr>
              </a:solidFill>
            </a:endParaRPr>
          </a:p>
          <a:p>
            <a:r>
              <a:rPr lang="en-US" sz="1700" b="1" u="sng" dirty="0">
                <a:solidFill>
                  <a:schemeClr val="tx1">
                    <a:lumMod val="50000"/>
                  </a:schemeClr>
                </a:solidFill>
              </a:rPr>
              <a:t>DAMA Briefings</a:t>
            </a:r>
          </a:p>
          <a:p>
            <a:pPr lvl="1"/>
            <a:r>
              <a:rPr lang="en-US" sz="1200" dirty="0">
                <a:solidFill>
                  <a:schemeClr val="tx1">
                    <a:lumMod val="50000"/>
                  </a:schemeClr>
                </a:solidFill>
                <a:cs typeface="Arial"/>
              </a:rPr>
              <a:t>DAMA Chicago Chapter (1/4/22)</a:t>
            </a:r>
          </a:p>
          <a:p>
            <a:pPr lvl="1"/>
            <a:r>
              <a:rPr lang="en-US" sz="1200" dirty="0">
                <a:solidFill>
                  <a:schemeClr val="tx1">
                    <a:lumMod val="50000"/>
                  </a:schemeClr>
                </a:solidFill>
                <a:cs typeface="Arial"/>
              </a:rPr>
              <a:t>DAMA Michigan Chapter (2/16/22)</a:t>
            </a:r>
          </a:p>
          <a:p>
            <a:pPr lvl="1"/>
            <a:r>
              <a:rPr lang="en-US" sz="1200" dirty="0">
                <a:solidFill>
                  <a:schemeClr val="tx1">
                    <a:lumMod val="50000"/>
                  </a:schemeClr>
                </a:solidFill>
                <a:cs typeface="Arial"/>
              </a:rPr>
              <a:t>DAMA Calgary (3/17/22)</a:t>
            </a:r>
          </a:p>
          <a:p>
            <a:pPr lvl="1"/>
            <a:r>
              <a:rPr lang="en-US" sz="1200" dirty="0">
                <a:solidFill>
                  <a:schemeClr val="tx1">
                    <a:lumMod val="50000"/>
                  </a:schemeClr>
                </a:solidFill>
                <a:cs typeface="Arial"/>
              </a:rPr>
              <a:t>DAMA Portland Chapter (5/19/22)</a:t>
            </a:r>
          </a:p>
          <a:p>
            <a:pPr marL="457200" lvl="1" indent="0">
              <a:buNone/>
            </a:pPr>
            <a:endParaRPr lang="en-US" sz="1200" u="sng" dirty="0">
              <a:solidFill>
                <a:schemeClr val="tx1">
                  <a:lumMod val="50000"/>
                </a:schemeClr>
              </a:solidFill>
              <a:cs typeface="Arial"/>
            </a:endParaRPr>
          </a:p>
          <a:p>
            <a:r>
              <a:rPr lang="en-US" sz="1700" b="1" u="sng" dirty="0">
                <a:solidFill>
                  <a:schemeClr val="tx1">
                    <a:lumMod val="50000"/>
                  </a:schemeClr>
                </a:solidFill>
              </a:rPr>
              <a:t>DAMA – DMBOK (Data Management Body of Knowledge)</a:t>
            </a:r>
          </a:p>
          <a:p>
            <a:pPr lvl="1"/>
            <a:r>
              <a:rPr lang="en-US" sz="1200" dirty="0">
                <a:solidFill>
                  <a:schemeClr val="tx1">
                    <a:lumMod val="50000"/>
                  </a:schemeClr>
                </a:solidFill>
                <a:cs typeface="Arial"/>
              </a:rPr>
              <a:t>Working with DAMA International</a:t>
            </a:r>
          </a:p>
          <a:p>
            <a:pPr marL="457200" lvl="1" indent="0">
              <a:buNone/>
            </a:pPr>
            <a:r>
              <a:rPr lang="en-US" sz="1200" dirty="0">
                <a:solidFill>
                  <a:schemeClr val="tx1">
                    <a:lumMod val="50000"/>
                  </a:schemeClr>
                </a:solidFill>
                <a:cs typeface="Arial"/>
              </a:rPr>
              <a:t> to incorporate a section addressing</a:t>
            </a:r>
          </a:p>
          <a:p>
            <a:pPr marL="457200" lvl="1" indent="0">
              <a:buNone/>
            </a:pPr>
            <a:r>
              <a:rPr lang="en-US" sz="1200" dirty="0">
                <a:solidFill>
                  <a:schemeClr val="tx1">
                    <a:lumMod val="50000"/>
                  </a:schemeClr>
                </a:solidFill>
                <a:cs typeface="Arial"/>
              </a:rPr>
              <a:t>NIEM</a:t>
            </a:r>
            <a:endParaRPr lang="en-US" sz="1700" b="1" u="sng" dirty="0">
              <a:solidFill>
                <a:schemeClr val="tx1">
                  <a:lumMod val="50000"/>
                </a:schemeClr>
              </a:solidFill>
            </a:endParaRPr>
          </a:p>
          <a:p>
            <a:pPr marL="0" indent="0">
              <a:buNone/>
            </a:pPr>
            <a:endParaRPr lang="en-US" sz="1700" b="1" u="sng" dirty="0">
              <a:solidFill>
                <a:schemeClr val="tx1">
                  <a:lumMod val="50000"/>
                </a:schemeClr>
              </a:solidFill>
            </a:endParaRPr>
          </a:p>
          <a:p>
            <a:r>
              <a:rPr lang="en-US" sz="1700" b="1" u="sng" dirty="0">
                <a:solidFill>
                  <a:schemeClr val="tx1">
                    <a:lumMod val="50000"/>
                  </a:schemeClr>
                </a:solidFill>
              </a:rPr>
              <a:t>Arizona Criminal Justice Commission Presentation (4/18/22)</a:t>
            </a:r>
          </a:p>
          <a:p>
            <a:pPr marL="0" indent="0">
              <a:buNone/>
            </a:pPr>
            <a:endParaRPr lang="en-US" sz="1700" b="1" u="sng" dirty="0">
              <a:solidFill>
                <a:schemeClr val="tx1">
                  <a:lumMod val="50000"/>
                </a:schemeClr>
              </a:solidFill>
            </a:endParaRPr>
          </a:p>
          <a:p>
            <a:endParaRPr lang="en-US" sz="1700" b="1" u="sng" dirty="0">
              <a:solidFill>
                <a:schemeClr val="tx1">
                  <a:lumMod val="50000"/>
                </a:schemeClr>
              </a:solidFill>
            </a:endParaRPr>
          </a:p>
          <a:p>
            <a:r>
              <a:rPr lang="en-US" sz="1700" b="1" u="sng" dirty="0">
                <a:solidFill>
                  <a:schemeClr val="tx1">
                    <a:lumMod val="50000"/>
                  </a:schemeClr>
                </a:solidFill>
              </a:rPr>
              <a:t>Utility Analytics Institute (UAI)  Presentation (4/21/22)</a:t>
            </a:r>
          </a:p>
          <a:p>
            <a:endParaRPr lang="en-US" sz="1700" b="1" u="sng" dirty="0">
              <a:solidFill>
                <a:schemeClr val="tx1">
                  <a:lumMod val="50000"/>
                </a:schemeClr>
              </a:solidFill>
            </a:endParaRPr>
          </a:p>
          <a:p>
            <a:endParaRPr lang="en-US" sz="1700" dirty="0">
              <a:solidFill>
                <a:schemeClr val="tx1">
                  <a:lumMod val="50000"/>
                </a:schemeClr>
              </a:solidFill>
            </a:endParaRPr>
          </a:p>
          <a:p>
            <a:pPr lvl="1"/>
            <a:endParaRPr lang="en-US" sz="1000" dirty="0">
              <a:solidFill>
                <a:srgbClr val="00506F"/>
              </a:solidFill>
            </a:endParaRPr>
          </a:p>
          <a:p>
            <a:pPr marL="0" indent="0">
              <a:buNone/>
            </a:pPr>
            <a:endParaRPr lang="en-US" dirty="0"/>
          </a:p>
        </p:txBody>
      </p:sp>
      <p:pic>
        <p:nvPicPr>
          <p:cNvPr id="11" name="Picture 10"/>
          <p:cNvPicPr>
            <a:picLocks noChangeAspect="1"/>
          </p:cNvPicPr>
          <p:nvPr/>
        </p:nvPicPr>
        <p:blipFill>
          <a:blip r:embed="rId2"/>
          <a:stretch>
            <a:fillRect/>
          </a:stretch>
        </p:blipFill>
        <p:spPr>
          <a:xfrm>
            <a:off x="5227913" y="2556344"/>
            <a:ext cx="655849" cy="474497"/>
          </a:xfrm>
          <a:prstGeom prst="rect">
            <a:avLst/>
          </a:prstGeom>
        </p:spPr>
      </p:pic>
      <p:pic>
        <p:nvPicPr>
          <p:cNvPr id="16" name="Picture 15"/>
          <p:cNvPicPr>
            <a:picLocks noChangeAspect="1"/>
          </p:cNvPicPr>
          <p:nvPr/>
        </p:nvPicPr>
        <p:blipFill>
          <a:blip r:embed="rId3"/>
          <a:stretch>
            <a:fillRect/>
          </a:stretch>
        </p:blipFill>
        <p:spPr>
          <a:xfrm>
            <a:off x="5185428" y="3494417"/>
            <a:ext cx="740816" cy="958985"/>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164" y="5299580"/>
            <a:ext cx="761564" cy="761564"/>
          </a:xfrm>
          <a:prstGeom prst="rect">
            <a:avLst/>
          </a:prstGeom>
        </p:spPr>
      </p:pic>
      <p:sp>
        <p:nvSpPr>
          <p:cNvPr id="18" name="Content Placeholder 2"/>
          <p:cNvSpPr>
            <a:spLocks noGrp="1"/>
          </p:cNvSpPr>
          <p:nvPr>
            <p:ph sz="half" idx="1"/>
          </p:nvPr>
        </p:nvSpPr>
        <p:spPr>
          <a:xfrm>
            <a:off x="6478782" y="1524192"/>
            <a:ext cx="4038600" cy="4524637"/>
          </a:xfrm>
        </p:spPr>
        <p:txBody>
          <a:bodyPr>
            <a:normAutofit/>
          </a:bodyPr>
          <a:lstStyle/>
          <a:p>
            <a:pPr marL="0" indent="0">
              <a:buNone/>
            </a:pPr>
            <a:r>
              <a:rPr lang="en-US" sz="2000" dirty="0">
                <a:solidFill>
                  <a:schemeClr val="tx2">
                    <a:lumMod val="75000"/>
                  </a:schemeClr>
                </a:solidFill>
              </a:rPr>
              <a:t>2022 Accomplishments (cont.):</a:t>
            </a:r>
          </a:p>
          <a:p>
            <a:pPr marL="0" indent="0">
              <a:buNone/>
            </a:pPr>
            <a:endParaRPr lang="en-US" sz="1700" dirty="0">
              <a:solidFill>
                <a:schemeClr val="tx1">
                  <a:lumMod val="50000"/>
                </a:schemeClr>
              </a:solidFill>
            </a:endParaRPr>
          </a:p>
          <a:p>
            <a:r>
              <a:rPr lang="en-US" sz="1700" b="1" u="sng" dirty="0">
                <a:solidFill>
                  <a:schemeClr val="tx1">
                    <a:lumMod val="50000"/>
                  </a:schemeClr>
                </a:solidFill>
              </a:rPr>
              <a:t>Nation Science Foundation Open Knowledge Network (OKN)</a:t>
            </a:r>
          </a:p>
          <a:p>
            <a:pPr lvl="1"/>
            <a:r>
              <a:rPr lang="en-US" sz="1200" dirty="0">
                <a:solidFill>
                  <a:schemeClr val="tx1">
                    <a:lumMod val="50000"/>
                  </a:schemeClr>
                </a:solidFill>
                <a:cs typeface="Arial"/>
              </a:rPr>
              <a:t>Developed Use Cases</a:t>
            </a:r>
          </a:p>
          <a:p>
            <a:pPr lvl="2"/>
            <a:r>
              <a:rPr lang="en-US" sz="800" dirty="0">
                <a:solidFill>
                  <a:schemeClr val="tx1">
                    <a:lumMod val="50000"/>
                  </a:schemeClr>
                </a:solidFill>
                <a:cs typeface="Arial"/>
              </a:rPr>
              <a:t>NIEM Ontology</a:t>
            </a:r>
          </a:p>
          <a:p>
            <a:pPr lvl="2"/>
            <a:r>
              <a:rPr lang="en-US" sz="800" dirty="0">
                <a:solidFill>
                  <a:schemeClr val="tx1">
                    <a:lumMod val="50000"/>
                  </a:schemeClr>
                </a:solidFill>
                <a:cs typeface="Arial"/>
              </a:rPr>
              <a:t>Decarceration</a:t>
            </a:r>
          </a:p>
          <a:p>
            <a:pPr lvl="2"/>
            <a:r>
              <a:rPr lang="en-US" sz="800" dirty="0">
                <a:solidFill>
                  <a:schemeClr val="tx1">
                    <a:lumMod val="50000"/>
                  </a:schemeClr>
                </a:solidFill>
                <a:cs typeface="Arial"/>
              </a:rPr>
              <a:t>Mutual Aid</a:t>
            </a:r>
          </a:p>
          <a:p>
            <a:pPr lvl="2"/>
            <a:r>
              <a:rPr lang="en-US" sz="800" dirty="0">
                <a:solidFill>
                  <a:schemeClr val="tx1">
                    <a:lumMod val="50000"/>
                  </a:schemeClr>
                </a:solidFill>
                <a:cs typeface="Arial"/>
              </a:rPr>
              <a:t>Family Unification</a:t>
            </a:r>
          </a:p>
          <a:p>
            <a:pPr lvl="2"/>
            <a:r>
              <a:rPr lang="en-US" sz="800" dirty="0">
                <a:solidFill>
                  <a:schemeClr val="tx1">
                    <a:lumMod val="50000"/>
                  </a:schemeClr>
                </a:solidFill>
                <a:cs typeface="Arial"/>
              </a:rPr>
              <a:t>Criminal Justice Enterprise Tracking</a:t>
            </a:r>
          </a:p>
          <a:p>
            <a:pPr lvl="1"/>
            <a:r>
              <a:rPr lang="en-US" sz="1200" dirty="0">
                <a:solidFill>
                  <a:schemeClr val="tx1">
                    <a:lumMod val="50000"/>
                  </a:schemeClr>
                </a:solidFill>
                <a:cs typeface="Arial"/>
              </a:rPr>
              <a:t>Continue OKN Sprint (MAR-JUN 22)</a:t>
            </a:r>
          </a:p>
          <a:p>
            <a:pPr lvl="1"/>
            <a:r>
              <a:rPr lang="en-US" sz="1200" dirty="0">
                <a:solidFill>
                  <a:schemeClr val="tx1">
                    <a:lumMod val="50000"/>
                  </a:schemeClr>
                </a:solidFill>
                <a:cs typeface="Arial"/>
              </a:rPr>
              <a:t>Prep for NSF Solicitation</a:t>
            </a:r>
          </a:p>
          <a:p>
            <a:r>
              <a:rPr lang="en-US" sz="1700" b="1" u="sng" dirty="0">
                <a:solidFill>
                  <a:schemeClr val="tx1">
                    <a:lumMod val="50000"/>
                  </a:schemeClr>
                </a:solidFill>
              </a:rPr>
              <a:t>Other Outreach</a:t>
            </a:r>
          </a:p>
          <a:p>
            <a:pPr lvl="1"/>
            <a:r>
              <a:rPr lang="en-US" sz="1200" dirty="0">
                <a:solidFill>
                  <a:schemeClr val="tx1">
                    <a:lumMod val="50000"/>
                  </a:schemeClr>
                </a:solidFill>
                <a:cs typeface="Arial"/>
              </a:rPr>
              <a:t>SIEMENS Calgary</a:t>
            </a:r>
          </a:p>
          <a:p>
            <a:pPr lvl="1"/>
            <a:r>
              <a:rPr lang="en-US" sz="1200" dirty="0">
                <a:solidFill>
                  <a:schemeClr val="tx1">
                    <a:lumMod val="50000"/>
                  </a:schemeClr>
                </a:solidFill>
                <a:cs typeface="Arial"/>
              </a:rPr>
              <a:t>Kantara (Identity Assurance)</a:t>
            </a:r>
          </a:p>
          <a:p>
            <a:pPr marL="457200" lvl="1" indent="0">
              <a:buNone/>
            </a:pPr>
            <a:endParaRPr lang="en-US" sz="1200" dirty="0">
              <a:solidFill>
                <a:schemeClr val="tx1">
                  <a:lumMod val="50000"/>
                </a:schemeClr>
              </a:solidFill>
              <a:cs typeface="Arial"/>
            </a:endParaRPr>
          </a:p>
          <a:p>
            <a:r>
              <a:rPr lang="en-US" sz="1700" b="1" u="sng" dirty="0">
                <a:solidFill>
                  <a:schemeClr val="tx1">
                    <a:lumMod val="50000"/>
                  </a:schemeClr>
                </a:solidFill>
              </a:rPr>
              <a:t>NIEM Open Sponsorship</a:t>
            </a:r>
          </a:p>
          <a:p>
            <a:pPr lvl="1"/>
            <a:r>
              <a:rPr lang="en-US" sz="1200" dirty="0">
                <a:solidFill>
                  <a:schemeClr val="tx1">
                    <a:lumMod val="50000"/>
                  </a:schemeClr>
                </a:solidFill>
                <a:cs typeface="Arial"/>
              </a:rPr>
              <a:t>SLTT collaboration with OASIS to</a:t>
            </a:r>
          </a:p>
          <a:p>
            <a:pPr marL="457200" lvl="1" indent="0">
              <a:buNone/>
            </a:pPr>
            <a:r>
              <a:rPr lang="en-US" sz="1200" dirty="0">
                <a:solidFill>
                  <a:schemeClr val="tx1">
                    <a:lumMod val="50000"/>
                  </a:schemeClr>
                </a:solidFill>
                <a:cs typeface="Arial"/>
              </a:rPr>
              <a:t>Identify and solicit NIEM Open sponsors</a:t>
            </a:r>
          </a:p>
          <a:p>
            <a:endParaRPr lang="en-US" sz="1600" dirty="0">
              <a:solidFill>
                <a:schemeClr val="tx1">
                  <a:lumMod val="50000"/>
                </a:schemeClr>
              </a:solidFill>
              <a:cs typeface="Arial"/>
            </a:endParaRPr>
          </a:p>
          <a:p>
            <a:pPr lvl="1"/>
            <a:endParaRPr lang="en-US" sz="1200" dirty="0">
              <a:solidFill>
                <a:schemeClr val="tx1">
                  <a:lumMod val="50000"/>
                </a:schemeClr>
              </a:solidFill>
              <a:cs typeface="Arial"/>
            </a:endParaRPr>
          </a:p>
          <a:p>
            <a:pPr marL="457200" lvl="1" indent="0">
              <a:buNone/>
            </a:pPr>
            <a:endParaRPr lang="en-US" sz="2100" dirty="0">
              <a:solidFill>
                <a:schemeClr val="tx2">
                  <a:lumMod val="75000"/>
                </a:schemeClr>
              </a:solidFill>
            </a:endParaRPr>
          </a:p>
          <a:p>
            <a:pPr marL="457200" lvl="1" indent="0">
              <a:buNone/>
            </a:pPr>
            <a:endParaRPr lang="en-US" sz="1200" u="sng" dirty="0">
              <a:solidFill>
                <a:schemeClr val="tx1">
                  <a:lumMod val="50000"/>
                </a:schemeClr>
              </a:solidFill>
              <a:cs typeface="Arial"/>
            </a:endParaRPr>
          </a:p>
          <a:p>
            <a:pPr marL="0" indent="0">
              <a:buNone/>
            </a:pPr>
            <a:endParaRPr lang="en-US" sz="1700" dirty="0">
              <a:solidFill>
                <a:schemeClr val="tx1">
                  <a:lumMod val="50000"/>
                </a:schemeClr>
              </a:solidFill>
            </a:endParaRPr>
          </a:p>
          <a:p>
            <a:pPr lvl="1"/>
            <a:endParaRPr lang="en-US" sz="1000" dirty="0">
              <a:solidFill>
                <a:srgbClr val="00506F"/>
              </a:solidFill>
            </a:endParaRPr>
          </a:p>
          <a:p>
            <a:pPr marL="0" indent="0">
              <a:buNone/>
            </a:pPr>
            <a:endParaRPr lang="en-US" i="1" dirty="0"/>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9473" y="2780799"/>
            <a:ext cx="854060" cy="854060"/>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68306" y="4607053"/>
            <a:ext cx="1059356" cy="406854"/>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9474" y="4327361"/>
            <a:ext cx="801327" cy="274830"/>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0883" y="4787972"/>
            <a:ext cx="637845" cy="637845"/>
          </a:xfrm>
          <a:prstGeom prst="rect">
            <a:avLst/>
          </a:prstGeom>
        </p:spPr>
      </p:pic>
    </p:spTree>
    <p:extLst>
      <p:ext uri="{BB962C8B-B14F-4D97-AF65-F5344CB8AC3E}">
        <p14:creationId xmlns:p14="http://schemas.microsoft.com/office/powerpoint/2010/main" val="2172994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5" y="226868"/>
            <a:ext cx="8229600" cy="645969"/>
          </a:xfrm>
        </p:spPr>
        <p:txBody>
          <a:bodyPr>
            <a:noAutofit/>
          </a:bodyPr>
          <a:lstStyle/>
          <a:p>
            <a:r>
              <a:rPr lang="en-US" sz="2800" dirty="0">
                <a:solidFill>
                  <a:schemeClr val="tx1"/>
                </a:solidFill>
                <a:latin typeface="Arial" panose="020B0604020202020204" pitchFamily="34" charset="0"/>
                <a:cs typeface="Arial" panose="020B0604020202020204" pitchFamily="34" charset="0"/>
              </a:rPr>
              <a:t>NIEM TRAINING – 2022 Activities </a:t>
            </a:r>
          </a:p>
        </p:txBody>
      </p:sp>
      <p:sp>
        <p:nvSpPr>
          <p:cNvPr id="5" name="Content Placeholder 4">
            <a:extLst>
              <a:ext uri="{FF2B5EF4-FFF2-40B4-BE49-F238E27FC236}">
                <a16:creationId xmlns:a16="http://schemas.microsoft.com/office/drawing/2014/main" id="{88BDA1E1-FBFF-A140-A697-285DEF5B40DA}"/>
              </a:ext>
            </a:extLst>
          </p:cNvPr>
          <p:cNvSpPr>
            <a:spLocks noGrp="1"/>
          </p:cNvSpPr>
          <p:nvPr>
            <p:ph sz="quarter" idx="11"/>
          </p:nvPr>
        </p:nvSpPr>
        <p:spPr>
          <a:xfrm>
            <a:off x="1905999" y="958285"/>
            <a:ext cx="5436341" cy="5151262"/>
          </a:xfrm>
        </p:spPr>
        <p:txBody>
          <a:bodyPr>
            <a:normAutofit fontScale="40000" lnSpcReduction="20000"/>
          </a:bodyPr>
          <a:lstStyle/>
          <a:p>
            <a:r>
              <a:rPr lang="en-US" dirty="0"/>
              <a:t>Revamp of Prior Training Programs</a:t>
            </a:r>
          </a:p>
          <a:p>
            <a:pPr lvl="1"/>
            <a:r>
              <a:rPr lang="en-US" dirty="0"/>
              <a:t>Older materials updated</a:t>
            </a:r>
          </a:p>
          <a:p>
            <a:pPr lvl="2"/>
            <a:r>
              <a:rPr lang="en-US" dirty="0"/>
              <a:t>JSON material added</a:t>
            </a:r>
          </a:p>
          <a:p>
            <a:pPr lvl="1"/>
            <a:r>
              <a:rPr lang="en-US" dirty="0"/>
              <a:t>Entire program reorganized</a:t>
            </a:r>
          </a:p>
          <a:p>
            <a:pPr lvl="2"/>
            <a:r>
              <a:rPr lang="en-US" dirty="0"/>
              <a:t>Follows the Message Specification (formerly IEPD) creation process</a:t>
            </a:r>
          </a:p>
          <a:p>
            <a:pPr lvl="2"/>
            <a:r>
              <a:rPr lang="en-US" dirty="0"/>
              <a:t>Attendees learn technical concepts in the context where they apply</a:t>
            </a:r>
          </a:p>
          <a:p>
            <a:pPr lvl="1"/>
            <a:r>
              <a:rPr lang="en-US" dirty="0"/>
              <a:t>Virtual Instructor Lead Sessions (SEP 21, NOV 21, JAN 22, FEB 22, MAR 22, APR 22, MAY 22, JUN 22)</a:t>
            </a:r>
          </a:p>
          <a:p>
            <a:pPr lvl="1"/>
            <a:endParaRPr lang="en-US" sz="1300" dirty="0"/>
          </a:p>
          <a:p>
            <a:r>
              <a:rPr lang="en-US" dirty="0">
                <a:solidFill>
                  <a:schemeClr val="tx1"/>
                </a:solidFill>
              </a:rPr>
              <a:t>Formally rolled out a ‘HYRBID’ model of technical training in July 2022</a:t>
            </a:r>
          </a:p>
          <a:p>
            <a:pPr lvl="1"/>
            <a:r>
              <a:rPr lang="en-US" dirty="0">
                <a:solidFill>
                  <a:schemeClr val="tx1"/>
                </a:solidFill>
              </a:rPr>
              <a:t>Videos available 24/7 at </a:t>
            </a:r>
            <a:r>
              <a:rPr lang="en-US" dirty="0">
                <a:solidFill>
                  <a:schemeClr val="tx1"/>
                </a:solidFill>
                <a:hlinkClick r:id="rId3">
                  <a:extLst>
                    <a:ext uri="{A12FA001-AC4F-418D-AE19-62706E023703}">
                      <ahyp:hlinkClr xmlns:ahyp="http://schemas.microsoft.com/office/drawing/2018/hyperlinkcolor" val="tx"/>
                    </a:ext>
                  </a:extLst>
                </a:hlinkClick>
              </a:rPr>
              <a:t>https://niem.gov/learn</a:t>
            </a:r>
            <a:r>
              <a:rPr lang="en-US" dirty="0">
                <a:solidFill>
                  <a:schemeClr val="tx1"/>
                </a:solidFill>
              </a:rPr>
              <a:t> </a:t>
            </a:r>
          </a:p>
          <a:p>
            <a:pPr lvl="2"/>
            <a:r>
              <a:rPr lang="en-US" dirty="0">
                <a:solidFill>
                  <a:schemeClr val="tx1"/>
                </a:solidFill>
              </a:rPr>
              <a:t>Features 11 training videos; self-paced over 3-day</a:t>
            </a:r>
          </a:p>
          <a:p>
            <a:pPr lvl="2"/>
            <a:r>
              <a:rPr lang="en-US" dirty="0">
                <a:solidFill>
                  <a:schemeClr val="tx1"/>
                </a:solidFill>
              </a:rPr>
              <a:t>Instructor available for Q&amp;A via MS Teams chat</a:t>
            </a:r>
          </a:p>
          <a:p>
            <a:pPr lvl="2"/>
            <a:r>
              <a:rPr lang="en-US" dirty="0">
                <a:solidFill>
                  <a:schemeClr val="tx1"/>
                </a:solidFill>
              </a:rPr>
              <a:t>Updated NIEM Survey to collect feedback based on new class format</a:t>
            </a:r>
          </a:p>
          <a:p>
            <a:pPr lvl="2"/>
            <a:endParaRPr lang="en-US" dirty="0">
              <a:solidFill>
                <a:srgbClr val="FF0000"/>
              </a:solidFill>
            </a:endParaRPr>
          </a:p>
          <a:p>
            <a:pPr lvl="2"/>
            <a:endParaRPr lang="en-US" sz="1300" dirty="0"/>
          </a:p>
          <a:p>
            <a:r>
              <a:rPr lang="en-US" dirty="0">
                <a:solidFill>
                  <a:schemeClr val="tx1"/>
                </a:solidFill>
              </a:rPr>
              <a:t>Piloted </a:t>
            </a:r>
            <a:r>
              <a:rPr lang="en-US" dirty="0"/>
              <a:t>“Ask-the-Expert” Live Q&amp;A May pilot</a:t>
            </a:r>
          </a:p>
          <a:p>
            <a:pPr marL="0" indent="0">
              <a:buNone/>
            </a:pPr>
            <a:endParaRPr lang="en-US" sz="1300" dirty="0"/>
          </a:p>
          <a:p>
            <a:r>
              <a:rPr lang="en-US" b="1" u="sng" dirty="0">
                <a:solidFill>
                  <a:schemeClr val="tx1"/>
                </a:solidFill>
              </a:rPr>
              <a:t>FUTURE</a:t>
            </a:r>
          </a:p>
          <a:p>
            <a:pPr lvl="1"/>
            <a:r>
              <a:rPr lang="en-US" dirty="0"/>
              <a:t>Host Commercially - online training providers</a:t>
            </a:r>
          </a:p>
          <a:p>
            <a:pPr lvl="2"/>
            <a:r>
              <a:rPr lang="en-US" dirty="0"/>
              <a:t>LinkedIn</a:t>
            </a:r>
          </a:p>
          <a:p>
            <a:pPr lvl="2"/>
            <a:r>
              <a:rPr lang="en-US" dirty="0"/>
              <a:t>Coursera</a:t>
            </a:r>
          </a:p>
          <a:p>
            <a:pPr lvl="2"/>
            <a:r>
              <a:rPr lang="en-US" dirty="0"/>
              <a:t>Skillsoft</a:t>
            </a:r>
          </a:p>
          <a:p>
            <a:pPr marL="457200" lvl="1" indent="0">
              <a:buNone/>
            </a:pPr>
            <a:endParaRPr lang="en-US" dirty="0"/>
          </a:p>
          <a:p>
            <a:pPr lvl="1"/>
            <a:r>
              <a:rPr lang="en-US" dirty="0"/>
              <a:t>Build Instructional Pool</a:t>
            </a:r>
          </a:p>
          <a:p>
            <a:pPr lvl="2"/>
            <a:r>
              <a:rPr lang="en-US" dirty="0"/>
              <a:t>Formalize materials</a:t>
            </a:r>
          </a:p>
          <a:p>
            <a:pPr lvl="2"/>
            <a:r>
              <a:rPr lang="en-US" dirty="0"/>
              <a:t>Train-the-Trainer sessions</a:t>
            </a:r>
          </a:p>
          <a:p>
            <a:pPr lvl="1"/>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3481" y="939274"/>
            <a:ext cx="2962275" cy="1543050"/>
          </a:xfrm>
          <a:prstGeom prst="rect">
            <a:avLst/>
          </a:prstGeom>
        </p:spPr>
      </p:pic>
      <p:pic>
        <p:nvPicPr>
          <p:cNvPr id="6" name="Picture 5"/>
          <p:cNvPicPr>
            <a:picLocks noChangeAspect="1"/>
          </p:cNvPicPr>
          <p:nvPr/>
        </p:nvPicPr>
        <p:blipFill>
          <a:blip r:embed="rId5"/>
          <a:stretch>
            <a:fillRect/>
          </a:stretch>
        </p:blipFill>
        <p:spPr>
          <a:xfrm>
            <a:off x="7772516" y="4367076"/>
            <a:ext cx="2181225" cy="2095500"/>
          </a:xfrm>
          <a:prstGeom prst="rect">
            <a:avLst/>
          </a:prstGeom>
        </p:spPr>
      </p:pic>
      <p:grpSp>
        <p:nvGrpSpPr>
          <p:cNvPr id="13" name="Group 12"/>
          <p:cNvGrpSpPr/>
          <p:nvPr/>
        </p:nvGrpSpPr>
        <p:grpSpPr>
          <a:xfrm>
            <a:off x="7679857" y="2583497"/>
            <a:ext cx="2393925" cy="1745024"/>
            <a:chOff x="5944188" y="2583497"/>
            <a:chExt cx="2393925" cy="1745024"/>
          </a:xfrm>
        </p:grpSpPr>
        <p:pic>
          <p:nvPicPr>
            <p:cNvPr id="7" name="Picture 6"/>
            <p:cNvPicPr>
              <a:picLocks noChangeAspect="1"/>
            </p:cNvPicPr>
            <p:nvPr/>
          </p:nvPicPr>
          <p:blipFill>
            <a:blip r:embed="rId6"/>
            <a:stretch>
              <a:fillRect/>
            </a:stretch>
          </p:blipFill>
          <p:spPr>
            <a:xfrm>
              <a:off x="6481516" y="2706379"/>
              <a:ext cx="1856597" cy="1598037"/>
            </a:xfrm>
            <a:prstGeom prst="rect">
              <a:avLst/>
            </a:prstGeom>
          </p:spPr>
        </p:pic>
        <p:sp>
          <p:nvSpPr>
            <p:cNvPr id="8" name="TextBox 7"/>
            <p:cNvSpPr txBox="1"/>
            <p:nvPr/>
          </p:nvSpPr>
          <p:spPr>
            <a:xfrm>
              <a:off x="6227510" y="2583497"/>
              <a:ext cx="1856598" cy="307777"/>
            </a:xfrm>
            <a:prstGeom prst="rect">
              <a:avLst/>
            </a:prstGeom>
            <a:noFill/>
          </p:spPr>
          <p:txBody>
            <a:bodyPr wrap="none" rtlCol="0">
              <a:spAutoFit/>
            </a:bodyPr>
            <a:lstStyle/>
            <a:p>
              <a:r>
                <a:rPr lang="en-US" sz="1400" dirty="0">
                  <a:solidFill>
                    <a:srgbClr val="020A0E"/>
                  </a:solidFill>
                </a:rPr>
                <a:t>Commercial Provider</a:t>
              </a:r>
            </a:p>
          </p:txBody>
        </p:sp>
        <p:pic>
          <p:nvPicPr>
            <p:cNvPr id="9" name="Picture 8"/>
            <p:cNvPicPr>
              <a:picLocks noChangeAspect="1"/>
            </p:cNvPicPr>
            <p:nvPr/>
          </p:nvPicPr>
          <p:blipFill>
            <a:blip r:embed="rId7"/>
            <a:stretch>
              <a:fillRect/>
            </a:stretch>
          </p:blipFill>
          <p:spPr>
            <a:xfrm>
              <a:off x="6036013" y="3431502"/>
              <a:ext cx="492740" cy="459690"/>
            </a:xfrm>
            <a:prstGeom prst="rect">
              <a:avLst/>
            </a:prstGeom>
          </p:spPr>
        </p:pic>
        <p:pic>
          <p:nvPicPr>
            <p:cNvPr id="11" name="Picture 10"/>
            <p:cNvPicPr>
              <a:picLocks noChangeAspect="1"/>
            </p:cNvPicPr>
            <p:nvPr/>
          </p:nvPicPr>
          <p:blipFill>
            <a:blip r:embed="rId8"/>
            <a:stretch>
              <a:fillRect/>
            </a:stretch>
          </p:blipFill>
          <p:spPr>
            <a:xfrm>
              <a:off x="5944188" y="2832201"/>
              <a:ext cx="655706" cy="599301"/>
            </a:xfrm>
            <a:prstGeom prst="rect">
              <a:avLst/>
            </a:prstGeom>
          </p:spPr>
        </p:pic>
        <p:pic>
          <p:nvPicPr>
            <p:cNvPr id="12" name="Picture 11"/>
            <p:cNvPicPr>
              <a:picLocks noChangeAspect="1"/>
            </p:cNvPicPr>
            <p:nvPr/>
          </p:nvPicPr>
          <p:blipFill>
            <a:blip r:embed="rId9"/>
            <a:stretch>
              <a:fillRect/>
            </a:stretch>
          </p:blipFill>
          <p:spPr>
            <a:xfrm>
              <a:off x="6067320" y="3867088"/>
              <a:ext cx="461433" cy="461433"/>
            </a:xfrm>
            <a:prstGeom prst="rect">
              <a:avLst/>
            </a:prstGeom>
          </p:spPr>
        </p:pic>
      </p:grpSp>
    </p:spTree>
    <p:extLst>
      <p:ext uri="{BB962C8B-B14F-4D97-AF65-F5344CB8AC3E}">
        <p14:creationId xmlns:p14="http://schemas.microsoft.com/office/powerpoint/2010/main" val="2467081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037072" y="858074"/>
            <a:ext cx="3269488" cy="1194247"/>
          </a:xfrm>
        </p:spPr>
        <p:txBody>
          <a:bodyPr>
            <a:normAutofit/>
          </a:bodyPr>
          <a:lstStyle/>
          <a:p>
            <a:r>
              <a:rPr lang="en-US" sz="1800" dirty="0"/>
              <a:t>Cont.</a:t>
            </a:r>
          </a:p>
          <a:p>
            <a:pPr lvl="1"/>
            <a:r>
              <a:rPr lang="en-US" sz="1800" dirty="0"/>
              <a:t>June 22		 = 39</a:t>
            </a:r>
          </a:p>
          <a:p>
            <a:pPr lvl="1"/>
            <a:r>
              <a:rPr lang="en-US" sz="1800" dirty="0"/>
              <a:t>July 22**		 = 39</a:t>
            </a:r>
          </a:p>
        </p:txBody>
      </p:sp>
      <p:sp>
        <p:nvSpPr>
          <p:cNvPr id="7" name="Title 1"/>
          <p:cNvSpPr>
            <a:spLocks noGrp="1"/>
          </p:cNvSpPr>
          <p:nvPr>
            <p:ph type="title"/>
          </p:nvPr>
        </p:nvSpPr>
        <p:spPr>
          <a:xfrm>
            <a:off x="1922272" y="185261"/>
            <a:ext cx="8229600" cy="811358"/>
          </a:xfrm>
        </p:spPr>
        <p:txBody>
          <a:bodyPr>
            <a:noAutofit/>
          </a:bodyPr>
          <a:lstStyle/>
          <a:p>
            <a:r>
              <a:rPr lang="en-US" sz="2800" dirty="0">
                <a:solidFill>
                  <a:schemeClr val="tx1"/>
                </a:solidFill>
                <a:latin typeface="Arial" panose="020B0604020202020204" pitchFamily="34" charset="0"/>
                <a:cs typeface="Arial" panose="020B0604020202020204" pitchFamily="34" charset="0"/>
              </a:rPr>
              <a:t>NIEM TRAINING analytics</a:t>
            </a:r>
          </a:p>
        </p:txBody>
      </p:sp>
      <p:sp>
        <p:nvSpPr>
          <p:cNvPr id="8" name="TextBox 7"/>
          <p:cNvSpPr txBox="1"/>
          <p:nvPr/>
        </p:nvSpPr>
        <p:spPr>
          <a:xfrm>
            <a:off x="1524000" y="5607135"/>
            <a:ext cx="9144000" cy="369332"/>
          </a:xfrm>
          <a:prstGeom prst="rect">
            <a:avLst/>
          </a:prstGeom>
          <a:solidFill>
            <a:srgbClr val="FFFF00"/>
          </a:solidFill>
          <a:ln w="12700">
            <a:solidFill>
              <a:srgbClr val="020A0E"/>
            </a:solidFill>
          </a:ln>
        </p:spPr>
        <p:txBody>
          <a:bodyPr wrap="square" rtlCol="0">
            <a:spAutoFit/>
          </a:bodyPr>
          <a:lstStyle/>
          <a:p>
            <a:pPr algn="ctr"/>
            <a:r>
              <a:rPr lang="en-US" i="1" dirty="0">
                <a:solidFill>
                  <a:srgbClr val="FF0000"/>
                </a:solidFill>
              </a:rPr>
              <a:t>Next Class – August 2022 (TBD)</a:t>
            </a:r>
          </a:p>
        </p:txBody>
      </p:sp>
      <p:pic>
        <p:nvPicPr>
          <p:cNvPr id="4" name="Picture 3">
            <a:extLst>
              <a:ext uri="{FF2B5EF4-FFF2-40B4-BE49-F238E27FC236}">
                <a16:creationId xmlns:a16="http://schemas.microsoft.com/office/drawing/2014/main" id="{229400B5-5A1A-4A86-8C8F-052589EE32C9}"/>
              </a:ext>
            </a:extLst>
          </p:cNvPr>
          <p:cNvPicPr>
            <a:picLocks noChangeAspect="1"/>
          </p:cNvPicPr>
          <p:nvPr/>
        </p:nvPicPr>
        <p:blipFill>
          <a:blip r:embed="rId2"/>
          <a:stretch>
            <a:fillRect/>
          </a:stretch>
        </p:blipFill>
        <p:spPr>
          <a:xfrm>
            <a:off x="1524000" y="3521743"/>
            <a:ext cx="9144000" cy="2104720"/>
          </a:xfrm>
          <a:prstGeom prst="rect">
            <a:avLst/>
          </a:prstGeom>
        </p:spPr>
      </p:pic>
      <p:sp>
        <p:nvSpPr>
          <p:cNvPr id="6" name="Text Placeholder 1">
            <a:extLst>
              <a:ext uri="{FF2B5EF4-FFF2-40B4-BE49-F238E27FC236}">
                <a16:creationId xmlns:a16="http://schemas.microsoft.com/office/drawing/2014/main" id="{539F4ACF-5AF7-41EB-A032-FA1960997D4E}"/>
              </a:ext>
            </a:extLst>
          </p:cNvPr>
          <p:cNvSpPr txBox="1">
            <a:spLocks/>
          </p:cNvSpPr>
          <p:nvPr/>
        </p:nvSpPr>
        <p:spPr>
          <a:xfrm>
            <a:off x="2082800" y="858073"/>
            <a:ext cx="3779520" cy="2566034"/>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ClrTx/>
              <a:buFont typeface="Arial"/>
              <a:buChar char="•"/>
              <a:defRPr sz="3200" kern="1200">
                <a:solidFill>
                  <a:srgbClr val="7F7F7F"/>
                </a:solidFill>
                <a:latin typeface="+mn-lt"/>
                <a:ea typeface="+mn-ea"/>
                <a:cs typeface="+mn-cs"/>
              </a:defRPr>
            </a:lvl1pPr>
            <a:lvl2pPr marL="742950" indent="-285750" algn="l" defTabSz="457200" rtl="0" eaLnBrk="1" latinLnBrk="0" hangingPunct="1">
              <a:spcBef>
                <a:spcPct val="20000"/>
              </a:spcBef>
              <a:buClrTx/>
              <a:buFont typeface="Arial"/>
              <a:buChar char="–"/>
              <a:defRPr sz="2800" kern="1200">
                <a:solidFill>
                  <a:srgbClr val="7F7F7F"/>
                </a:solidFill>
                <a:latin typeface="+mn-lt"/>
                <a:ea typeface="+mn-ea"/>
                <a:cs typeface="+mn-cs"/>
              </a:defRPr>
            </a:lvl2pPr>
            <a:lvl3pPr marL="1143000" indent="-228600" algn="l" defTabSz="457200" rtl="0" eaLnBrk="1" latinLnBrk="0" hangingPunct="1">
              <a:spcBef>
                <a:spcPct val="20000"/>
              </a:spcBef>
              <a:buClrTx/>
              <a:buFont typeface="Arial"/>
              <a:buChar char="•"/>
              <a:defRPr sz="2400" kern="1200">
                <a:solidFill>
                  <a:srgbClr val="7F7F7F"/>
                </a:solidFill>
                <a:latin typeface="+mn-lt"/>
                <a:ea typeface="+mn-ea"/>
                <a:cs typeface="+mn-cs"/>
              </a:defRPr>
            </a:lvl3pPr>
            <a:lvl4pPr marL="16002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4pPr>
            <a:lvl5pPr marL="20574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Student Participation Totals</a:t>
            </a:r>
          </a:p>
          <a:p>
            <a:pPr lvl="1"/>
            <a:r>
              <a:rPr lang="en-US" dirty="0"/>
              <a:t>September 21	 = 34</a:t>
            </a:r>
          </a:p>
          <a:p>
            <a:pPr lvl="1"/>
            <a:r>
              <a:rPr lang="en-US" dirty="0"/>
              <a:t>November 21	 = 32</a:t>
            </a:r>
          </a:p>
          <a:p>
            <a:pPr lvl="1"/>
            <a:r>
              <a:rPr lang="en-US" dirty="0"/>
              <a:t>January 22	 = 31</a:t>
            </a:r>
          </a:p>
          <a:p>
            <a:pPr lvl="1"/>
            <a:r>
              <a:rPr lang="en-US" dirty="0"/>
              <a:t>February 22	 = 50</a:t>
            </a:r>
          </a:p>
          <a:p>
            <a:pPr lvl="1"/>
            <a:r>
              <a:rPr lang="en-US" sz="2900" dirty="0"/>
              <a:t>March 22		 = 35</a:t>
            </a:r>
          </a:p>
          <a:p>
            <a:pPr lvl="1"/>
            <a:r>
              <a:rPr lang="en-US" sz="2900" dirty="0"/>
              <a:t>April 22		 = 52</a:t>
            </a:r>
          </a:p>
          <a:p>
            <a:pPr lvl="1"/>
            <a:r>
              <a:rPr lang="en-US" sz="2900" dirty="0"/>
              <a:t>May 22		 = 50</a:t>
            </a:r>
          </a:p>
          <a:p>
            <a:r>
              <a:rPr lang="en-US" dirty="0"/>
              <a:t>Demographics</a:t>
            </a:r>
          </a:p>
        </p:txBody>
      </p:sp>
      <p:sp>
        <p:nvSpPr>
          <p:cNvPr id="9" name="Text Placeholder 1">
            <a:extLst>
              <a:ext uri="{FF2B5EF4-FFF2-40B4-BE49-F238E27FC236}">
                <a16:creationId xmlns:a16="http://schemas.microsoft.com/office/drawing/2014/main" id="{32354918-2B3D-4B68-BD5E-35459549A3F8}"/>
              </a:ext>
            </a:extLst>
          </p:cNvPr>
          <p:cNvSpPr txBox="1">
            <a:spLocks/>
          </p:cNvSpPr>
          <p:nvPr/>
        </p:nvSpPr>
        <p:spPr>
          <a:xfrm>
            <a:off x="6291072" y="2020422"/>
            <a:ext cx="3190240" cy="47752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Tx/>
              <a:buFont typeface="Arial"/>
              <a:buChar char="•"/>
              <a:defRPr sz="3200" kern="1200">
                <a:solidFill>
                  <a:srgbClr val="7F7F7F"/>
                </a:solidFill>
                <a:latin typeface="+mn-lt"/>
                <a:ea typeface="+mn-ea"/>
                <a:cs typeface="+mn-cs"/>
              </a:defRPr>
            </a:lvl1pPr>
            <a:lvl2pPr marL="742950" indent="-285750" algn="l" defTabSz="457200" rtl="0" eaLnBrk="1" latinLnBrk="0" hangingPunct="1">
              <a:spcBef>
                <a:spcPct val="20000"/>
              </a:spcBef>
              <a:buClrTx/>
              <a:buFont typeface="Arial"/>
              <a:buChar char="–"/>
              <a:defRPr sz="2800" kern="1200">
                <a:solidFill>
                  <a:srgbClr val="7F7F7F"/>
                </a:solidFill>
                <a:latin typeface="+mn-lt"/>
                <a:ea typeface="+mn-ea"/>
                <a:cs typeface="+mn-cs"/>
              </a:defRPr>
            </a:lvl2pPr>
            <a:lvl3pPr marL="1143000" indent="-228600" algn="l" defTabSz="457200" rtl="0" eaLnBrk="1" latinLnBrk="0" hangingPunct="1">
              <a:spcBef>
                <a:spcPct val="20000"/>
              </a:spcBef>
              <a:buClrTx/>
              <a:buFont typeface="Arial"/>
              <a:buChar char="•"/>
              <a:defRPr sz="2400" kern="1200">
                <a:solidFill>
                  <a:srgbClr val="7F7F7F"/>
                </a:solidFill>
                <a:latin typeface="+mn-lt"/>
                <a:ea typeface="+mn-ea"/>
                <a:cs typeface="+mn-cs"/>
              </a:defRPr>
            </a:lvl3pPr>
            <a:lvl4pPr marL="16002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4pPr>
            <a:lvl5pPr marL="20574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i="1" dirty="0"/>
              <a:t>**Initial ‘HYRBID’ class format.</a:t>
            </a:r>
          </a:p>
        </p:txBody>
      </p:sp>
    </p:spTree>
    <p:extLst>
      <p:ext uri="{BB962C8B-B14F-4D97-AF65-F5344CB8AC3E}">
        <p14:creationId xmlns:p14="http://schemas.microsoft.com/office/powerpoint/2010/main" val="1710626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descr="Image result for nascio"/>
          <p:cNvSpPr>
            <a:spLocks noChangeAspect="1" noChangeArrowheads="1"/>
          </p:cNvSpPr>
          <p:nvPr/>
        </p:nvSpPr>
        <p:spPr bwMode="auto">
          <a:xfrm>
            <a:off x="916880" y="748904"/>
            <a:ext cx="2095402" cy="20954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8" name="Title 1"/>
          <p:cNvSpPr>
            <a:spLocks noGrp="1"/>
          </p:cNvSpPr>
          <p:nvPr>
            <p:ph type="title"/>
          </p:nvPr>
        </p:nvSpPr>
        <p:spPr>
          <a:xfrm>
            <a:off x="2075329" y="299645"/>
            <a:ext cx="7716519" cy="608519"/>
          </a:xfrm>
        </p:spPr>
        <p:txBody>
          <a:bodyPr>
            <a:normAutofit fontScale="90000"/>
          </a:bodyPr>
          <a:lstStyle/>
          <a:p>
            <a:pPr algn="ctr">
              <a:lnSpc>
                <a:spcPct val="80000"/>
              </a:lnSpc>
            </a:pPr>
            <a:r>
              <a:rPr lang="en-US" sz="2700" dirty="0">
                <a:solidFill>
                  <a:schemeClr val="tx2"/>
                </a:solidFill>
                <a:latin typeface="+mn-lt"/>
              </a:rPr>
              <a:t>NIEM WEB ANALYTICS Year-to-date Overview</a:t>
            </a:r>
          </a:p>
        </p:txBody>
      </p:sp>
      <p:grpSp>
        <p:nvGrpSpPr>
          <p:cNvPr id="50" name="Group 49"/>
          <p:cNvGrpSpPr/>
          <p:nvPr/>
        </p:nvGrpSpPr>
        <p:grpSpPr>
          <a:xfrm>
            <a:off x="6200555" y="4525671"/>
            <a:ext cx="1100649" cy="918371"/>
            <a:chOff x="4750591" y="4891228"/>
            <a:chExt cx="1467531" cy="1224495"/>
          </a:xfrm>
        </p:grpSpPr>
        <p:sp>
          <p:nvSpPr>
            <p:cNvPr id="15" name="Rectangle 14">
              <a:extLst>
                <a:ext uri="{FF2B5EF4-FFF2-40B4-BE49-F238E27FC236}">
                  <a16:creationId xmlns:a16="http://schemas.microsoft.com/office/drawing/2014/main" id="{F7053F04-46F3-4003-8F71-664A69BE288F}"/>
                </a:ext>
              </a:extLst>
            </p:cNvPr>
            <p:cNvSpPr/>
            <p:nvPr/>
          </p:nvSpPr>
          <p:spPr>
            <a:xfrm>
              <a:off x="4750591" y="4891228"/>
              <a:ext cx="1458795" cy="1224495"/>
            </a:xfrm>
            <a:prstGeom prst="rect">
              <a:avLst/>
            </a:prstGeom>
            <a:solidFill>
              <a:srgbClr val="0050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dirty="0"/>
            </a:p>
          </p:txBody>
        </p:sp>
        <p:sp>
          <p:nvSpPr>
            <p:cNvPr id="23" name="Diamond 5">
              <a:extLst>
                <a:ext uri="{FF2B5EF4-FFF2-40B4-BE49-F238E27FC236}">
                  <a16:creationId xmlns:a16="http://schemas.microsoft.com/office/drawing/2014/main" id="{AEDEE15B-09BE-4416-8D55-46095E20C00D}"/>
                </a:ext>
              </a:extLst>
            </p:cNvPr>
            <p:cNvSpPr/>
            <p:nvPr/>
          </p:nvSpPr>
          <p:spPr>
            <a:xfrm>
              <a:off x="5307173" y="4967033"/>
              <a:ext cx="429021" cy="430289"/>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dirty="0"/>
            </a:p>
          </p:txBody>
        </p:sp>
        <p:sp>
          <p:nvSpPr>
            <p:cNvPr id="24" name="TextBox 15">
              <a:extLst>
                <a:ext uri="{FF2B5EF4-FFF2-40B4-BE49-F238E27FC236}">
                  <a16:creationId xmlns:a16="http://schemas.microsoft.com/office/drawing/2014/main" id="{CD469241-3760-4C40-9442-C27361A1F3C8}"/>
                </a:ext>
              </a:extLst>
            </p:cNvPr>
            <p:cNvSpPr txBox="1"/>
            <p:nvPr/>
          </p:nvSpPr>
          <p:spPr>
            <a:xfrm>
              <a:off x="4821063" y="5451127"/>
              <a:ext cx="1397059" cy="569387"/>
            </a:xfrm>
            <a:prstGeom prst="rect">
              <a:avLst/>
            </a:prstGeom>
            <a:noFill/>
          </p:spPr>
          <p:txBody>
            <a:bodyPr wrap="square" rtlCol="0" anchor="ctr">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1200" b="1" dirty="0">
                  <a:solidFill>
                    <a:schemeClr val="bg1"/>
                  </a:solidFill>
                  <a:cs typeface="Arial" pitchFamily="34" charset="0"/>
                </a:rPr>
                <a:t>7,359 </a:t>
              </a:r>
              <a:r>
                <a:rPr lang="en-US" altLang="ko-KR" sz="975" b="1" dirty="0">
                  <a:solidFill>
                    <a:schemeClr val="bg1"/>
                  </a:solidFill>
                  <a:cs typeface="Arial" pitchFamily="34" charset="0"/>
                </a:rPr>
                <a:t>Subscribers</a:t>
              </a:r>
              <a:endParaRPr lang="ko-KR" altLang="en-US" sz="975" b="1" dirty="0">
                <a:solidFill>
                  <a:schemeClr val="bg1"/>
                </a:solidFill>
                <a:cs typeface="Arial" pitchFamily="34" charset="0"/>
              </a:endParaRPr>
            </a:p>
          </p:txBody>
        </p:sp>
      </p:grpSp>
      <p:grpSp>
        <p:nvGrpSpPr>
          <p:cNvPr id="44" name="Group 43"/>
          <p:cNvGrpSpPr/>
          <p:nvPr/>
        </p:nvGrpSpPr>
        <p:grpSpPr>
          <a:xfrm>
            <a:off x="2421314" y="4525673"/>
            <a:ext cx="3525045" cy="918373"/>
            <a:chOff x="1145306" y="4904292"/>
            <a:chExt cx="3823802" cy="996207"/>
          </a:xfrm>
        </p:grpSpPr>
        <p:sp>
          <p:nvSpPr>
            <p:cNvPr id="11" name="Rectangle 10">
              <a:extLst>
                <a:ext uri="{FF2B5EF4-FFF2-40B4-BE49-F238E27FC236}">
                  <a16:creationId xmlns:a16="http://schemas.microsoft.com/office/drawing/2014/main" id="{098C635B-5D45-4B50-94EA-BFB17B2DD2CC}"/>
                </a:ext>
              </a:extLst>
            </p:cNvPr>
            <p:cNvSpPr/>
            <p:nvPr/>
          </p:nvSpPr>
          <p:spPr>
            <a:xfrm>
              <a:off x="2416537" y="4904293"/>
              <a:ext cx="1271016" cy="99620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sp>
          <p:nvSpPr>
            <p:cNvPr id="14" name="Rectangle 13">
              <a:extLst>
                <a:ext uri="{FF2B5EF4-FFF2-40B4-BE49-F238E27FC236}">
                  <a16:creationId xmlns:a16="http://schemas.microsoft.com/office/drawing/2014/main" id="{3715B8CC-D0E4-497F-95FC-DB9F65C972CA}"/>
                </a:ext>
              </a:extLst>
            </p:cNvPr>
            <p:cNvSpPr/>
            <p:nvPr/>
          </p:nvSpPr>
          <p:spPr>
            <a:xfrm>
              <a:off x="3684241" y="4904292"/>
              <a:ext cx="1271016" cy="996207"/>
            </a:xfrm>
            <a:prstGeom prst="rect">
              <a:avLst/>
            </a:prstGeom>
            <a:solidFill>
              <a:srgbClr val="949C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p>
          </p:txBody>
        </p:sp>
        <p:sp>
          <p:nvSpPr>
            <p:cNvPr id="17" name="Rounded Rectangle 8">
              <a:extLst>
                <a:ext uri="{FF2B5EF4-FFF2-40B4-BE49-F238E27FC236}">
                  <a16:creationId xmlns:a16="http://schemas.microsoft.com/office/drawing/2014/main" id="{CF999092-51D0-4040-A441-EE93FB3BE0AB}"/>
                </a:ext>
              </a:extLst>
            </p:cNvPr>
            <p:cNvSpPr/>
            <p:nvPr/>
          </p:nvSpPr>
          <p:spPr>
            <a:xfrm>
              <a:off x="4122147" y="4976646"/>
              <a:ext cx="382751" cy="382708"/>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solidFill>
                  <a:schemeClr val="tx1"/>
                </a:solidFill>
              </a:endParaRPr>
            </a:p>
          </p:txBody>
        </p:sp>
        <p:sp>
          <p:nvSpPr>
            <p:cNvPr id="18" name="Rounded Rectangle 2">
              <a:extLst>
                <a:ext uri="{FF2B5EF4-FFF2-40B4-BE49-F238E27FC236}">
                  <a16:creationId xmlns:a16="http://schemas.microsoft.com/office/drawing/2014/main" id="{5394194E-40CF-4800-82F4-DA12261F9012}"/>
                </a:ext>
              </a:extLst>
            </p:cNvPr>
            <p:cNvSpPr/>
            <p:nvPr/>
          </p:nvSpPr>
          <p:spPr>
            <a:xfrm>
              <a:off x="2867463" y="4976646"/>
              <a:ext cx="394283" cy="394283"/>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solidFill>
                  <a:schemeClr val="tx1"/>
                </a:solidFill>
              </a:endParaRPr>
            </a:p>
          </p:txBody>
        </p:sp>
        <p:sp>
          <p:nvSpPr>
            <p:cNvPr id="19" name="TextBox 15">
              <a:extLst>
                <a:ext uri="{FF2B5EF4-FFF2-40B4-BE49-F238E27FC236}">
                  <a16:creationId xmlns:a16="http://schemas.microsoft.com/office/drawing/2014/main" id="{CD469241-3760-4C40-9442-C27361A1F3C8}"/>
                </a:ext>
              </a:extLst>
            </p:cNvPr>
            <p:cNvSpPr txBox="1"/>
            <p:nvPr/>
          </p:nvSpPr>
          <p:spPr>
            <a:xfrm>
              <a:off x="3691280" y="5402395"/>
              <a:ext cx="1277828" cy="463232"/>
            </a:xfrm>
            <a:prstGeom prst="rect">
              <a:avLst/>
            </a:prstGeom>
            <a:noFill/>
          </p:spPr>
          <p:txBody>
            <a:bodyPr wrap="square" rtlCol="0" anchor="ctr">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1200" b="1" dirty="0">
                  <a:solidFill>
                    <a:schemeClr val="bg1"/>
                  </a:solidFill>
                  <a:cs typeface="Arial" pitchFamily="34" charset="0"/>
                </a:rPr>
                <a:t>3,097 </a:t>
              </a:r>
            </a:p>
            <a:p>
              <a:pPr algn="ctr"/>
              <a:r>
                <a:rPr lang="en-US" altLang="ko-KR" sz="975" b="1" dirty="0">
                  <a:solidFill>
                    <a:schemeClr val="bg1"/>
                  </a:solidFill>
                  <a:cs typeface="Arial" pitchFamily="34" charset="0"/>
                </a:rPr>
                <a:t>Members</a:t>
              </a:r>
              <a:endParaRPr lang="ko-KR" altLang="en-US" sz="975" b="1" dirty="0">
                <a:solidFill>
                  <a:schemeClr val="bg1"/>
                </a:solidFill>
                <a:cs typeface="Arial" pitchFamily="34" charset="0"/>
              </a:endParaRPr>
            </a:p>
          </p:txBody>
        </p:sp>
        <p:sp>
          <p:nvSpPr>
            <p:cNvPr id="21" name="TextBox 15">
              <a:extLst>
                <a:ext uri="{FF2B5EF4-FFF2-40B4-BE49-F238E27FC236}">
                  <a16:creationId xmlns:a16="http://schemas.microsoft.com/office/drawing/2014/main" id="{CD469241-3760-4C40-9442-C27361A1F3C8}"/>
                </a:ext>
              </a:extLst>
            </p:cNvPr>
            <p:cNvSpPr txBox="1"/>
            <p:nvPr/>
          </p:nvSpPr>
          <p:spPr>
            <a:xfrm>
              <a:off x="2426305" y="5412434"/>
              <a:ext cx="1277828" cy="463233"/>
            </a:xfrm>
            <a:prstGeom prst="rect">
              <a:avLst/>
            </a:prstGeom>
            <a:noFill/>
          </p:spPr>
          <p:txBody>
            <a:bodyPr wrap="square" rtlCol="0" anchor="ctr">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1200" b="1" dirty="0">
                  <a:solidFill>
                    <a:schemeClr val="bg1"/>
                  </a:solidFill>
                  <a:cs typeface="Arial" pitchFamily="34" charset="0"/>
                </a:rPr>
                <a:t>2,830 </a:t>
              </a:r>
              <a:r>
                <a:rPr lang="en-US" altLang="ko-KR" sz="975" b="1" dirty="0">
                  <a:solidFill>
                    <a:schemeClr val="bg1"/>
                  </a:solidFill>
                  <a:cs typeface="Arial" pitchFamily="34" charset="0"/>
                </a:rPr>
                <a:t>Followers</a:t>
              </a:r>
              <a:endParaRPr lang="ko-KR" altLang="en-US" sz="975" b="1" dirty="0">
                <a:solidFill>
                  <a:schemeClr val="bg1"/>
                </a:solidFill>
                <a:cs typeface="Arial" pitchFamily="34" charset="0"/>
              </a:endParaRPr>
            </a:p>
          </p:txBody>
        </p:sp>
        <p:sp>
          <p:nvSpPr>
            <p:cNvPr id="25" name="Rectangle 24">
              <a:extLst>
                <a:ext uri="{FF2B5EF4-FFF2-40B4-BE49-F238E27FC236}">
                  <a16:creationId xmlns:a16="http://schemas.microsoft.com/office/drawing/2014/main" id="{098C635B-5D45-4B50-94EA-BFB17B2DD2CC}"/>
                </a:ext>
              </a:extLst>
            </p:cNvPr>
            <p:cNvSpPr/>
            <p:nvPr/>
          </p:nvSpPr>
          <p:spPr>
            <a:xfrm>
              <a:off x="1145306" y="4904293"/>
              <a:ext cx="1268690" cy="99620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025">
                <a:solidFill>
                  <a:schemeClr val="accent1">
                    <a:lumMod val="60000"/>
                    <a:lumOff val="40000"/>
                  </a:schemeClr>
                </a:solidFill>
              </a:endParaRPr>
            </a:p>
          </p:txBody>
        </p:sp>
        <p:sp>
          <p:nvSpPr>
            <p:cNvPr id="26" name="Rounded Rectangle 2">
              <a:extLst>
                <a:ext uri="{FF2B5EF4-FFF2-40B4-BE49-F238E27FC236}">
                  <a16:creationId xmlns:a16="http://schemas.microsoft.com/office/drawing/2014/main" id="{CC9AC874-4DB6-44FA-958B-1057281B313E}"/>
                </a:ext>
              </a:extLst>
            </p:cNvPr>
            <p:cNvSpPr/>
            <p:nvPr/>
          </p:nvSpPr>
          <p:spPr>
            <a:xfrm>
              <a:off x="1594661" y="4976646"/>
              <a:ext cx="377163" cy="377162"/>
            </a:xfrm>
            <a:custGeom>
              <a:avLst/>
              <a:gdLst/>
              <a:ahLst/>
              <a:cxnLst/>
              <a:rect l="l" t="t" r="r" b="b"/>
              <a:pathLst>
                <a:path w="3960000" h="3960000">
                  <a:moveTo>
                    <a:pt x="2784484" y="2487854"/>
                  </a:moveTo>
                  <a:cubicBezTo>
                    <a:pt x="2774989" y="2487391"/>
                    <a:pt x="2765365" y="2488860"/>
                    <a:pt x="2756439" y="2492301"/>
                  </a:cubicBezTo>
                  <a:cubicBezTo>
                    <a:pt x="2734854" y="2500620"/>
                    <a:pt x="2720969" y="2519027"/>
                    <a:pt x="2720969" y="2539323"/>
                  </a:cubicBezTo>
                  <a:lnTo>
                    <a:pt x="2718062" y="2539323"/>
                  </a:lnTo>
                  <a:lnTo>
                    <a:pt x="2718062" y="2636901"/>
                  </a:lnTo>
                  <a:lnTo>
                    <a:pt x="2844095" y="2636901"/>
                  </a:lnTo>
                  <a:lnTo>
                    <a:pt x="2844095" y="2547101"/>
                  </a:lnTo>
                  <a:lnTo>
                    <a:pt x="2840575" y="2546667"/>
                  </a:lnTo>
                  <a:cubicBezTo>
                    <a:pt x="2844038" y="2526031"/>
                    <a:pt x="2832667" y="2505637"/>
                    <a:pt x="2811763" y="2494994"/>
                  </a:cubicBezTo>
                  <a:cubicBezTo>
                    <a:pt x="2803348" y="2490709"/>
                    <a:pt x="2793980" y="2488316"/>
                    <a:pt x="2784484" y="2487854"/>
                  </a:cubicBezTo>
                  <a:close/>
                  <a:moveTo>
                    <a:pt x="2218919" y="2459568"/>
                  </a:moveTo>
                  <a:cubicBezTo>
                    <a:pt x="2198232" y="2462191"/>
                    <a:pt x="2177586" y="2476073"/>
                    <a:pt x="2165645" y="2505359"/>
                  </a:cubicBezTo>
                  <a:lnTo>
                    <a:pt x="2165645" y="2981896"/>
                  </a:lnTo>
                  <a:cubicBezTo>
                    <a:pt x="2176061" y="3034481"/>
                    <a:pt x="2243614" y="3053730"/>
                    <a:pt x="2282578" y="2996778"/>
                  </a:cubicBezTo>
                  <a:lnTo>
                    <a:pt x="2282578" y="2521099"/>
                  </a:lnTo>
                  <a:cubicBezTo>
                    <a:pt x="2287988" y="2482101"/>
                    <a:pt x="2253397" y="2455196"/>
                    <a:pt x="2218919" y="2459568"/>
                  </a:cubicBezTo>
                  <a:close/>
                  <a:moveTo>
                    <a:pt x="1724507" y="2341658"/>
                  </a:moveTo>
                  <a:lnTo>
                    <a:pt x="1886507" y="2341658"/>
                  </a:lnTo>
                  <a:lnTo>
                    <a:pt x="1886507" y="3157984"/>
                  </a:lnTo>
                  <a:lnTo>
                    <a:pt x="1724507" y="3157984"/>
                  </a:lnTo>
                  <a:lnTo>
                    <a:pt x="1724507" y="3071637"/>
                  </a:lnTo>
                  <a:cubicBezTo>
                    <a:pt x="1508936" y="3302583"/>
                    <a:pt x="1432071" y="3083964"/>
                    <a:pt x="1448980" y="3019402"/>
                  </a:cubicBezTo>
                  <a:cubicBezTo>
                    <a:pt x="1449173" y="3019371"/>
                    <a:pt x="1449367" y="3019341"/>
                    <a:pt x="1449560" y="3019310"/>
                  </a:cubicBezTo>
                  <a:lnTo>
                    <a:pt x="1449560" y="2341867"/>
                  </a:lnTo>
                  <a:lnTo>
                    <a:pt x="1611560" y="2341867"/>
                  </a:lnTo>
                  <a:lnTo>
                    <a:pt x="1611560" y="3005106"/>
                  </a:lnTo>
                  <a:cubicBezTo>
                    <a:pt x="1619060" y="3048622"/>
                    <a:pt x="1686890" y="2980715"/>
                    <a:pt x="1724507" y="2960399"/>
                  </a:cubicBezTo>
                  <a:close/>
                  <a:moveTo>
                    <a:pt x="2794634" y="2323257"/>
                  </a:moveTo>
                  <a:cubicBezTo>
                    <a:pt x="2833672" y="2325523"/>
                    <a:pt x="2872097" y="2337568"/>
                    <a:pt x="2905793" y="2359152"/>
                  </a:cubicBezTo>
                  <a:cubicBezTo>
                    <a:pt x="2968205" y="2399130"/>
                    <a:pt x="3005231" y="2465918"/>
                    <a:pt x="3003877" y="2536796"/>
                  </a:cubicBezTo>
                  <a:lnTo>
                    <a:pt x="3006095" y="2536796"/>
                  </a:lnTo>
                  <a:lnTo>
                    <a:pt x="3006095" y="2785572"/>
                  </a:lnTo>
                  <a:lnTo>
                    <a:pt x="2925095" y="2785572"/>
                  </a:lnTo>
                  <a:lnTo>
                    <a:pt x="2844095" y="2785572"/>
                  </a:lnTo>
                  <a:lnTo>
                    <a:pt x="2718062" y="2785572"/>
                  </a:lnTo>
                  <a:lnTo>
                    <a:pt x="2718062" y="2967727"/>
                  </a:lnTo>
                  <a:lnTo>
                    <a:pt x="2721583" y="2968162"/>
                  </a:lnTo>
                  <a:cubicBezTo>
                    <a:pt x="2718120" y="2988798"/>
                    <a:pt x="2729491" y="3009192"/>
                    <a:pt x="2750395" y="3019835"/>
                  </a:cubicBezTo>
                  <a:cubicBezTo>
                    <a:pt x="2767225" y="3028404"/>
                    <a:pt x="2787866" y="3029409"/>
                    <a:pt x="2805719" y="3022528"/>
                  </a:cubicBezTo>
                  <a:cubicBezTo>
                    <a:pt x="2827304" y="3014209"/>
                    <a:pt x="2841189" y="2995802"/>
                    <a:pt x="2841189" y="2975506"/>
                  </a:cubicBezTo>
                  <a:lnTo>
                    <a:pt x="2843676" y="2975506"/>
                  </a:lnTo>
                  <a:lnTo>
                    <a:pt x="2843676" y="2857044"/>
                  </a:lnTo>
                  <a:lnTo>
                    <a:pt x="3005676" y="2857044"/>
                  </a:lnTo>
                  <a:lnTo>
                    <a:pt x="3005676" y="2975506"/>
                  </a:lnTo>
                  <a:lnTo>
                    <a:pt x="3006096" y="2975506"/>
                  </a:lnTo>
                  <a:lnTo>
                    <a:pt x="3005676" y="2978387"/>
                  </a:lnTo>
                  <a:lnTo>
                    <a:pt x="3005676" y="2981431"/>
                  </a:lnTo>
                  <a:lnTo>
                    <a:pt x="3005233" y="2981431"/>
                  </a:lnTo>
                  <a:cubicBezTo>
                    <a:pt x="3003752" y="3060853"/>
                    <a:pt x="2956391" y="3132900"/>
                    <a:pt x="2882363" y="3168797"/>
                  </a:cubicBezTo>
                  <a:cubicBezTo>
                    <a:pt x="2810063" y="3203855"/>
                    <a:pt x="2723757" y="3198845"/>
                    <a:pt x="2656365" y="3155677"/>
                  </a:cubicBezTo>
                  <a:cubicBezTo>
                    <a:pt x="2604277" y="3122312"/>
                    <a:pt x="2569872" y="3070275"/>
                    <a:pt x="2559993" y="3012681"/>
                  </a:cubicBezTo>
                  <a:lnTo>
                    <a:pt x="2556062" y="3012681"/>
                  </a:lnTo>
                  <a:lnTo>
                    <a:pt x="2556062" y="2539323"/>
                  </a:lnTo>
                  <a:cubicBezTo>
                    <a:pt x="2556062" y="2457588"/>
                    <a:pt x="2603922" y="2382823"/>
                    <a:pt x="2679795" y="2346032"/>
                  </a:cubicBezTo>
                  <a:cubicBezTo>
                    <a:pt x="2715945" y="2328503"/>
                    <a:pt x="2755596" y="2320991"/>
                    <a:pt x="2794634" y="2323257"/>
                  </a:cubicBezTo>
                  <a:close/>
                  <a:moveTo>
                    <a:pt x="921754" y="2059382"/>
                  </a:moveTo>
                  <a:lnTo>
                    <a:pt x="1461754" y="2059382"/>
                  </a:lnTo>
                  <a:lnTo>
                    <a:pt x="1461754" y="2221382"/>
                  </a:lnTo>
                  <a:lnTo>
                    <a:pt x="1263754" y="2221382"/>
                  </a:lnTo>
                  <a:lnTo>
                    <a:pt x="1263754" y="3160488"/>
                  </a:lnTo>
                  <a:lnTo>
                    <a:pt x="1101754" y="3160488"/>
                  </a:lnTo>
                  <a:lnTo>
                    <a:pt x="1101754" y="2221382"/>
                  </a:lnTo>
                  <a:lnTo>
                    <a:pt x="921754" y="2221382"/>
                  </a:lnTo>
                  <a:close/>
                  <a:moveTo>
                    <a:pt x="2003645" y="2056877"/>
                  </a:moveTo>
                  <a:lnTo>
                    <a:pt x="2165645" y="2056877"/>
                  </a:lnTo>
                  <a:lnTo>
                    <a:pt x="2165645" y="2406047"/>
                  </a:lnTo>
                  <a:cubicBezTo>
                    <a:pt x="2295483" y="2259477"/>
                    <a:pt x="2455251" y="2328666"/>
                    <a:pt x="2444578" y="2520484"/>
                  </a:cubicBezTo>
                  <a:cubicBezTo>
                    <a:pt x="2454106" y="2682617"/>
                    <a:pt x="2444578" y="2839987"/>
                    <a:pt x="2444578" y="2999738"/>
                  </a:cubicBezTo>
                  <a:cubicBezTo>
                    <a:pt x="2437328" y="3271827"/>
                    <a:pt x="2180048" y="3158151"/>
                    <a:pt x="2165645" y="3094482"/>
                  </a:cubicBezTo>
                  <a:lnTo>
                    <a:pt x="2165645" y="3157983"/>
                  </a:lnTo>
                  <a:lnTo>
                    <a:pt x="2003645" y="3157983"/>
                  </a:lnTo>
                  <a:close/>
                  <a:moveTo>
                    <a:pt x="1082145" y="1835984"/>
                  </a:moveTo>
                  <a:cubicBezTo>
                    <a:pt x="901872" y="1835984"/>
                    <a:pt x="755732" y="1982124"/>
                    <a:pt x="755732" y="2162397"/>
                  </a:cubicBezTo>
                  <a:lnTo>
                    <a:pt x="755732" y="3086444"/>
                  </a:lnTo>
                  <a:cubicBezTo>
                    <a:pt x="755732" y="3266717"/>
                    <a:pt x="901872" y="3412857"/>
                    <a:pt x="1082145" y="3412857"/>
                  </a:cubicBezTo>
                  <a:lnTo>
                    <a:pt x="2845706" y="3412857"/>
                  </a:lnTo>
                  <a:cubicBezTo>
                    <a:pt x="3025979" y="3412857"/>
                    <a:pt x="3172119" y="3266717"/>
                    <a:pt x="3172119" y="3086444"/>
                  </a:cubicBezTo>
                  <a:lnTo>
                    <a:pt x="3172119" y="2162397"/>
                  </a:lnTo>
                  <a:cubicBezTo>
                    <a:pt x="3172119" y="1982124"/>
                    <a:pt x="3025979" y="1835984"/>
                    <a:pt x="2845706" y="1835984"/>
                  </a:cubicBezTo>
                  <a:close/>
                  <a:moveTo>
                    <a:pt x="1918669" y="998231"/>
                  </a:moveTo>
                  <a:cubicBezTo>
                    <a:pt x="1949783" y="998231"/>
                    <a:pt x="1975005" y="1022442"/>
                    <a:pt x="1975005" y="1052309"/>
                  </a:cubicBezTo>
                  <a:cubicBezTo>
                    <a:pt x="1975005" y="1200582"/>
                    <a:pt x="1975004" y="1348856"/>
                    <a:pt x="1975004" y="1497129"/>
                  </a:cubicBezTo>
                  <a:cubicBezTo>
                    <a:pt x="1975004" y="1526996"/>
                    <a:pt x="1949782" y="1551207"/>
                    <a:pt x="1918668" y="1551207"/>
                  </a:cubicBezTo>
                  <a:lnTo>
                    <a:pt x="1918669" y="1551206"/>
                  </a:lnTo>
                  <a:cubicBezTo>
                    <a:pt x="1887555" y="1551206"/>
                    <a:pt x="1862333" y="1526995"/>
                    <a:pt x="1862333" y="1497128"/>
                  </a:cubicBezTo>
                  <a:lnTo>
                    <a:pt x="1862333" y="1052309"/>
                  </a:lnTo>
                  <a:cubicBezTo>
                    <a:pt x="1862333" y="1022442"/>
                    <a:pt x="1887555" y="998231"/>
                    <a:pt x="1918669" y="998231"/>
                  </a:cubicBezTo>
                  <a:close/>
                  <a:moveTo>
                    <a:pt x="2539373" y="865097"/>
                  </a:moveTo>
                  <a:lnTo>
                    <a:pt x="2539373" y="1483838"/>
                  </a:lnTo>
                  <a:cubicBezTo>
                    <a:pt x="2501756" y="1504154"/>
                    <a:pt x="2433926" y="1572061"/>
                    <a:pt x="2426426" y="1528545"/>
                  </a:cubicBezTo>
                  <a:lnTo>
                    <a:pt x="2426426" y="865306"/>
                  </a:lnTo>
                  <a:lnTo>
                    <a:pt x="2264426" y="865306"/>
                  </a:lnTo>
                  <a:lnTo>
                    <a:pt x="2264426" y="1542749"/>
                  </a:lnTo>
                  <a:cubicBezTo>
                    <a:pt x="2264233" y="1542780"/>
                    <a:pt x="2264039" y="1542810"/>
                    <a:pt x="2263846" y="1542841"/>
                  </a:cubicBezTo>
                  <a:cubicBezTo>
                    <a:pt x="2246937" y="1607403"/>
                    <a:pt x="2323802" y="1826022"/>
                    <a:pt x="2539373" y="1595076"/>
                  </a:cubicBezTo>
                  <a:lnTo>
                    <a:pt x="2539373" y="1681423"/>
                  </a:lnTo>
                  <a:lnTo>
                    <a:pt x="2701373" y="1681423"/>
                  </a:lnTo>
                  <a:lnTo>
                    <a:pt x="2701373" y="865097"/>
                  </a:lnTo>
                  <a:close/>
                  <a:moveTo>
                    <a:pt x="1918668" y="840143"/>
                  </a:moveTo>
                  <a:cubicBezTo>
                    <a:pt x="1799361" y="840143"/>
                    <a:pt x="1702644" y="932984"/>
                    <a:pt x="1702644" y="1047509"/>
                  </a:cubicBezTo>
                  <a:lnTo>
                    <a:pt x="1702644" y="1501930"/>
                  </a:lnTo>
                  <a:cubicBezTo>
                    <a:pt x="1702644" y="1616455"/>
                    <a:pt x="1799361" y="1709295"/>
                    <a:pt x="1918668" y="1709295"/>
                  </a:cubicBezTo>
                  <a:cubicBezTo>
                    <a:pt x="2037975" y="1709295"/>
                    <a:pt x="2134692" y="1616455"/>
                    <a:pt x="2134692" y="1501930"/>
                  </a:cubicBezTo>
                  <a:lnTo>
                    <a:pt x="2134692" y="1047509"/>
                  </a:lnTo>
                  <a:cubicBezTo>
                    <a:pt x="2134692" y="932984"/>
                    <a:pt x="2037975" y="840143"/>
                    <a:pt x="1918668" y="840143"/>
                  </a:cubicBezTo>
                  <a:close/>
                  <a:moveTo>
                    <a:pt x="1544554" y="609793"/>
                  </a:moveTo>
                  <a:lnTo>
                    <a:pt x="1425758" y="1008757"/>
                  </a:lnTo>
                  <a:lnTo>
                    <a:pt x="1311048" y="623516"/>
                  </a:lnTo>
                  <a:lnTo>
                    <a:pt x="1152958" y="623516"/>
                  </a:lnTo>
                  <a:lnTo>
                    <a:pt x="1345929" y="1271588"/>
                  </a:lnTo>
                  <a:lnTo>
                    <a:pt x="1347249" y="1271588"/>
                  </a:lnTo>
                  <a:lnTo>
                    <a:pt x="1347249" y="1698532"/>
                  </a:lnTo>
                  <a:lnTo>
                    <a:pt x="1509249" y="1698532"/>
                  </a:lnTo>
                  <a:lnTo>
                    <a:pt x="1509249" y="1257865"/>
                  </a:lnTo>
                  <a:lnTo>
                    <a:pt x="1509673" y="1257865"/>
                  </a:lnTo>
                  <a:lnTo>
                    <a:pt x="1702644" y="609793"/>
                  </a:ln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350">
                <a:solidFill>
                  <a:schemeClr val="tx1"/>
                </a:solidFill>
              </a:endParaRPr>
            </a:p>
          </p:txBody>
        </p:sp>
        <p:sp>
          <p:nvSpPr>
            <p:cNvPr id="28" name="TextBox 15">
              <a:extLst>
                <a:ext uri="{FF2B5EF4-FFF2-40B4-BE49-F238E27FC236}">
                  <a16:creationId xmlns:a16="http://schemas.microsoft.com/office/drawing/2014/main" id="{CD469241-3760-4C40-9442-C27361A1F3C8}"/>
                </a:ext>
              </a:extLst>
            </p:cNvPr>
            <p:cNvSpPr txBox="1"/>
            <p:nvPr/>
          </p:nvSpPr>
          <p:spPr>
            <a:xfrm>
              <a:off x="1165134" y="5406884"/>
              <a:ext cx="1277828" cy="463232"/>
            </a:xfrm>
            <a:prstGeom prst="rect">
              <a:avLst/>
            </a:prstGeom>
            <a:noFill/>
          </p:spPr>
          <p:txBody>
            <a:bodyPr wrap="square" rtlCol="0" anchor="ctr">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algn="ctr"/>
              <a:r>
                <a:rPr lang="en-US" altLang="ko-KR" sz="1200" b="1" dirty="0">
                  <a:solidFill>
                    <a:schemeClr val="bg1"/>
                  </a:solidFill>
                  <a:cs typeface="Arial" pitchFamily="34" charset="0"/>
                </a:rPr>
                <a:t>33,219</a:t>
              </a:r>
            </a:p>
            <a:p>
              <a:pPr algn="ctr"/>
              <a:r>
                <a:rPr lang="en-US" altLang="ko-KR" sz="975" b="1" dirty="0">
                  <a:solidFill>
                    <a:schemeClr val="bg1"/>
                  </a:solidFill>
                  <a:cs typeface="Arial" pitchFamily="34" charset="0"/>
                </a:rPr>
                <a:t>Views</a:t>
              </a:r>
              <a:endParaRPr lang="ko-KR" altLang="en-US" sz="975" b="1" dirty="0">
                <a:solidFill>
                  <a:schemeClr val="bg1"/>
                </a:solidFill>
                <a:cs typeface="Arial" pitchFamily="34" charset="0"/>
              </a:endParaRPr>
            </a:p>
          </p:txBody>
        </p:sp>
      </p:grpSp>
      <p:sp>
        <p:nvSpPr>
          <p:cNvPr id="4" name="Rectangle 3"/>
          <p:cNvSpPr/>
          <p:nvPr/>
        </p:nvSpPr>
        <p:spPr>
          <a:xfrm>
            <a:off x="3227923" y="1454708"/>
            <a:ext cx="2506731" cy="307777"/>
          </a:xfrm>
          <a:prstGeom prst="rect">
            <a:avLst/>
          </a:prstGeom>
        </p:spPr>
        <p:txBody>
          <a:bodyPr wrap="square">
            <a:spAutoFit/>
          </a:bodyPr>
          <a:lstStyle/>
          <a:p>
            <a:pPr algn="ctr"/>
            <a:r>
              <a:rPr lang="en-US" sz="1400" b="1" dirty="0">
                <a:solidFill>
                  <a:schemeClr val="tx1">
                    <a:lumMod val="75000"/>
                  </a:schemeClr>
                </a:solidFill>
              </a:rPr>
              <a:t>NIEM.gov (Informational)</a:t>
            </a:r>
          </a:p>
        </p:txBody>
      </p:sp>
      <p:cxnSp>
        <p:nvCxnSpPr>
          <p:cNvPr id="6" name="Straight Connector 5"/>
          <p:cNvCxnSpPr>
            <a:cxnSpLocks/>
          </p:cNvCxnSpPr>
          <p:nvPr/>
        </p:nvCxnSpPr>
        <p:spPr>
          <a:xfrm>
            <a:off x="6047750" y="1846763"/>
            <a:ext cx="0" cy="2367588"/>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2209802" y="2867483"/>
            <a:ext cx="2245608" cy="246221"/>
          </a:xfrm>
          <a:prstGeom prst="rect">
            <a:avLst/>
          </a:prstGeom>
        </p:spPr>
        <p:txBody>
          <a:bodyPr wrap="square">
            <a:spAutoFit/>
          </a:bodyPr>
          <a:lstStyle/>
          <a:p>
            <a:r>
              <a:rPr lang="en-US" sz="950" b="1" i="1" dirty="0"/>
              <a:t>How are users finding NIEM?</a:t>
            </a:r>
          </a:p>
        </p:txBody>
      </p:sp>
      <p:sp>
        <p:nvSpPr>
          <p:cNvPr id="33" name="Rectangle 32"/>
          <p:cNvSpPr/>
          <p:nvPr/>
        </p:nvSpPr>
        <p:spPr>
          <a:xfrm>
            <a:off x="4155902" y="2873519"/>
            <a:ext cx="2008669" cy="246221"/>
          </a:xfrm>
          <a:prstGeom prst="rect">
            <a:avLst/>
          </a:prstGeom>
        </p:spPr>
        <p:txBody>
          <a:bodyPr wrap="square">
            <a:spAutoFit/>
          </a:bodyPr>
          <a:lstStyle/>
          <a:p>
            <a:r>
              <a:rPr lang="en-US" sz="950" b="1" i="1" dirty="0"/>
              <a:t>What content do users view?</a:t>
            </a:r>
          </a:p>
        </p:txBody>
      </p:sp>
      <p:graphicFrame>
        <p:nvGraphicFramePr>
          <p:cNvPr id="34" name="Table 33"/>
          <p:cNvGraphicFramePr>
            <a:graphicFrameLocks noGrp="1"/>
          </p:cNvGraphicFramePr>
          <p:nvPr/>
        </p:nvGraphicFramePr>
        <p:xfrm>
          <a:off x="4475984" y="3175410"/>
          <a:ext cx="1394460" cy="929640"/>
        </p:xfrm>
        <a:graphic>
          <a:graphicData uri="http://schemas.openxmlformats.org/drawingml/2006/table">
            <a:tbl>
              <a:tblPr firstRow="1" bandRow="1">
                <a:tableStyleId>{5C22544A-7EE6-4342-B048-85BDC9FD1C3A}</a:tableStyleId>
              </a:tblPr>
              <a:tblGrid>
                <a:gridCol w="1394460">
                  <a:extLst>
                    <a:ext uri="{9D8B030D-6E8A-4147-A177-3AD203B41FA5}">
                      <a16:colId xmlns:a16="http://schemas.microsoft.com/office/drawing/2014/main" val="2786910363"/>
                    </a:ext>
                  </a:extLst>
                </a:gridCol>
              </a:tblGrid>
              <a:tr h="182880">
                <a:tc>
                  <a:txBody>
                    <a:bodyPr/>
                    <a:lstStyle/>
                    <a:p>
                      <a:pPr algn="ctr"/>
                      <a:r>
                        <a:rPr lang="en-US" sz="800" dirty="0"/>
                        <a:t>Top 5 Pages</a:t>
                      </a:r>
                    </a:p>
                  </a:txBody>
                  <a:tcPr marL="68580" marR="68580" marT="34290" marB="34290"/>
                </a:tc>
                <a:extLst>
                  <a:ext uri="{0D108BD9-81ED-4DB2-BD59-A6C34878D82A}">
                    <a16:rowId xmlns:a16="http://schemas.microsoft.com/office/drawing/2014/main" val="1630885570"/>
                  </a:ext>
                </a:extLst>
              </a:tr>
              <a:tr h="144018">
                <a:tc>
                  <a:txBody>
                    <a:bodyPr/>
                    <a:lstStyle/>
                    <a:p>
                      <a:r>
                        <a:rPr lang="en-US" sz="700" b="1" dirty="0"/>
                        <a:t>/ (home</a:t>
                      </a:r>
                      <a:r>
                        <a:rPr lang="en-US" sz="700" b="1" baseline="0" dirty="0"/>
                        <a:t> page)</a:t>
                      </a:r>
                      <a:endParaRPr lang="en-US" sz="700" b="1" dirty="0"/>
                    </a:p>
                  </a:txBody>
                  <a:tcPr marL="20574" marR="20574" marT="20574" marB="20574"/>
                </a:tc>
                <a:extLst>
                  <a:ext uri="{0D108BD9-81ED-4DB2-BD59-A6C34878D82A}">
                    <a16:rowId xmlns:a16="http://schemas.microsoft.com/office/drawing/2014/main" val="495443268"/>
                  </a:ext>
                </a:extLst>
              </a:tr>
              <a:tr h="144018">
                <a:tc>
                  <a:txBody>
                    <a:bodyPr/>
                    <a:lstStyle/>
                    <a:p>
                      <a:r>
                        <a:rPr lang="en-US" sz="700" b="1" dirty="0"/>
                        <a:t>/about-</a:t>
                      </a:r>
                      <a:r>
                        <a:rPr lang="en-US" sz="700" b="1" dirty="0" err="1"/>
                        <a:t>niem</a:t>
                      </a:r>
                      <a:endParaRPr lang="en-US" sz="700" b="1" dirty="0"/>
                    </a:p>
                  </a:txBody>
                  <a:tcPr marL="20574" marR="20574" marT="20574" marB="20574"/>
                </a:tc>
                <a:extLst>
                  <a:ext uri="{0D108BD9-81ED-4DB2-BD59-A6C34878D82A}">
                    <a16:rowId xmlns:a16="http://schemas.microsoft.com/office/drawing/2014/main" val="3785653917"/>
                  </a:ext>
                </a:extLst>
              </a:tr>
              <a:tr h="144018">
                <a:tc>
                  <a:txBody>
                    <a:bodyPr/>
                    <a:lstStyle/>
                    <a:p>
                      <a:r>
                        <a:rPr lang="en-US" sz="700" b="1" dirty="0"/>
                        <a:t>/about-</a:t>
                      </a:r>
                      <a:r>
                        <a:rPr lang="en-US" sz="700" b="1" dirty="0" err="1"/>
                        <a:t>niem</a:t>
                      </a:r>
                      <a:r>
                        <a:rPr lang="en-US" sz="700" b="1" dirty="0"/>
                        <a:t>/</a:t>
                      </a:r>
                      <a:r>
                        <a:rPr lang="en-US" sz="700" b="1" dirty="0" err="1"/>
                        <a:t>niem</a:t>
                      </a:r>
                      <a:r>
                        <a:rPr lang="en-US" sz="700" b="1" dirty="0"/>
                        <a:t>-model</a:t>
                      </a:r>
                    </a:p>
                  </a:txBody>
                  <a:tcPr marL="20574" marR="20574" marT="20574" marB="20574"/>
                </a:tc>
                <a:extLst>
                  <a:ext uri="{0D108BD9-81ED-4DB2-BD59-A6C34878D82A}">
                    <a16:rowId xmlns:a16="http://schemas.microsoft.com/office/drawing/2014/main" val="3241523247"/>
                  </a:ext>
                </a:extLst>
              </a:tr>
              <a:tr h="144018">
                <a:tc>
                  <a:txBody>
                    <a:bodyPr/>
                    <a:lstStyle/>
                    <a:p>
                      <a:r>
                        <a:rPr lang="en-US" sz="700" b="1" dirty="0"/>
                        <a:t>/tools-catalog</a:t>
                      </a:r>
                    </a:p>
                  </a:txBody>
                  <a:tcPr marL="20574" marR="20574" marT="20574" marB="20574"/>
                </a:tc>
                <a:extLst>
                  <a:ext uri="{0D108BD9-81ED-4DB2-BD59-A6C34878D82A}">
                    <a16:rowId xmlns:a16="http://schemas.microsoft.com/office/drawing/2014/main" val="160204020"/>
                  </a:ext>
                </a:extLst>
              </a:tr>
              <a:tr h="144018">
                <a:tc>
                  <a:txBody>
                    <a:bodyPr/>
                    <a:lstStyle/>
                    <a:p>
                      <a:r>
                        <a:rPr lang="en-US" sz="700" b="1" dirty="0"/>
                        <a:t>/getting-started</a:t>
                      </a:r>
                    </a:p>
                  </a:txBody>
                  <a:tcPr marL="20574" marR="20574" marT="20574" marB="20574"/>
                </a:tc>
                <a:extLst>
                  <a:ext uri="{0D108BD9-81ED-4DB2-BD59-A6C34878D82A}">
                    <a16:rowId xmlns:a16="http://schemas.microsoft.com/office/drawing/2014/main" val="1052937765"/>
                  </a:ext>
                </a:extLst>
              </a:tr>
            </a:tbl>
          </a:graphicData>
        </a:graphic>
      </p:graphicFrame>
      <p:sp>
        <p:nvSpPr>
          <p:cNvPr id="42" name="Rectangle 41"/>
          <p:cNvSpPr/>
          <p:nvPr/>
        </p:nvSpPr>
        <p:spPr>
          <a:xfrm>
            <a:off x="6432273" y="1473255"/>
            <a:ext cx="2506731" cy="307777"/>
          </a:xfrm>
          <a:prstGeom prst="rect">
            <a:avLst/>
          </a:prstGeom>
        </p:spPr>
        <p:txBody>
          <a:bodyPr wrap="square">
            <a:spAutoFit/>
          </a:bodyPr>
          <a:lstStyle/>
          <a:p>
            <a:pPr algn="ctr"/>
            <a:r>
              <a:rPr lang="en-US" sz="1400" b="1" dirty="0">
                <a:solidFill>
                  <a:schemeClr val="tx1">
                    <a:lumMod val="75000"/>
                  </a:schemeClr>
                </a:solidFill>
              </a:rPr>
              <a:t>NIEM.GitHub.io (Technical)</a:t>
            </a:r>
          </a:p>
        </p:txBody>
      </p:sp>
      <p:cxnSp>
        <p:nvCxnSpPr>
          <p:cNvPr id="46" name="Straight Connector 45"/>
          <p:cNvCxnSpPr>
            <a:cxnSpLocks/>
          </p:cNvCxnSpPr>
          <p:nvPr/>
        </p:nvCxnSpPr>
        <p:spPr>
          <a:xfrm>
            <a:off x="3012282" y="4214351"/>
            <a:ext cx="6062051"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2974656" y="4222641"/>
            <a:ext cx="2506731" cy="276999"/>
          </a:xfrm>
          <a:prstGeom prst="rect">
            <a:avLst/>
          </a:prstGeom>
        </p:spPr>
        <p:txBody>
          <a:bodyPr wrap="square">
            <a:spAutoFit/>
          </a:bodyPr>
          <a:lstStyle/>
          <a:p>
            <a:pPr algn="ctr"/>
            <a:r>
              <a:rPr lang="en-US" sz="1200" b="1" dirty="0">
                <a:solidFill>
                  <a:schemeClr val="tx1">
                    <a:lumMod val="75000"/>
                  </a:schemeClr>
                </a:solidFill>
              </a:rPr>
              <a:t>Social Media</a:t>
            </a:r>
            <a:endParaRPr lang="en-US" sz="1050" b="1" dirty="0">
              <a:solidFill>
                <a:schemeClr val="tx1">
                  <a:lumMod val="75000"/>
                </a:schemeClr>
              </a:solidFill>
            </a:endParaRPr>
          </a:p>
        </p:txBody>
      </p:sp>
      <p:sp>
        <p:nvSpPr>
          <p:cNvPr id="49" name="Rectangle 48"/>
          <p:cNvSpPr/>
          <p:nvPr/>
        </p:nvSpPr>
        <p:spPr>
          <a:xfrm>
            <a:off x="6432273" y="4250680"/>
            <a:ext cx="2506731" cy="276999"/>
          </a:xfrm>
          <a:prstGeom prst="rect">
            <a:avLst/>
          </a:prstGeom>
        </p:spPr>
        <p:txBody>
          <a:bodyPr wrap="square">
            <a:spAutoFit/>
          </a:bodyPr>
          <a:lstStyle/>
          <a:p>
            <a:pPr algn="ctr"/>
            <a:r>
              <a:rPr lang="en-US" sz="1200" b="1" dirty="0">
                <a:solidFill>
                  <a:schemeClr val="tx1">
                    <a:lumMod val="75000"/>
                  </a:schemeClr>
                </a:solidFill>
              </a:rPr>
              <a:t>Email Marketing</a:t>
            </a:r>
            <a:endParaRPr lang="en-US" sz="1050" b="1" dirty="0">
              <a:solidFill>
                <a:schemeClr val="tx1">
                  <a:lumMod val="75000"/>
                </a:schemeClr>
              </a:solidFill>
            </a:endParaRPr>
          </a:p>
        </p:txBody>
      </p:sp>
      <p:sp>
        <p:nvSpPr>
          <p:cNvPr id="51" name="Rectangle 50"/>
          <p:cNvSpPr/>
          <p:nvPr/>
        </p:nvSpPr>
        <p:spPr>
          <a:xfrm>
            <a:off x="7597465" y="4480007"/>
            <a:ext cx="982961" cy="219291"/>
          </a:xfrm>
          <a:prstGeom prst="rect">
            <a:avLst/>
          </a:prstGeom>
        </p:spPr>
        <p:txBody>
          <a:bodyPr wrap="square">
            <a:spAutoFit/>
          </a:bodyPr>
          <a:lstStyle/>
          <a:p>
            <a:r>
              <a:rPr lang="en-US" sz="825" b="1" i="1" dirty="0"/>
              <a:t>Why use email?</a:t>
            </a:r>
          </a:p>
        </p:txBody>
      </p:sp>
      <p:sp>
        <p:nvSpPr>
          <p:cNvPr id="53" name="TextBox 52"/>
          <p:cNvSpPr txBox="1"/>
          <p:nvPr/>
        </p:nvSpPr>
        <p:spPr>
          <a:xfrm>
            <a:off x="7248348" y="4659214"/>
            <a:ext cx="2048050" cy="923330"/>
          </a:xfrm>
          <a:prstGeom prst="rect">
            <a:avLst/>
          </a:prstGeom>
          <a:noFill/>
        </p:spPr>
        <p:txBody>
          <a:bodyPr wrap="square" rtlCol="0">
            <a:spAutoFit/>
          </a:bodyPr>
          <a:lstStyle/>
          <a:p>
            <a:pPr marL="128588" indent="-128588">
              <a:buFont typeface="Arial" panose="020B0604020202020204" pitchFamily="34" charset="0"/>
              <a:buChar char="•"/>
            </a:pPr>
            <a:r>
              <a:rPr lang="en-US" sz="800" b="1" dirty="0"/>
              <a:t>Users sign up &amp; give permission to receive news</a:t>
            </a:r>
          </a:p>
          <a:p>
            <a:pPr marL="128588" indent="-128588">
              <a:buFont typeface="Arial" panose="020B0604020202020204" pitchFamily="34" charset="0"/>
              <a:buChar char="•"/>
            </a:pPr>
            <a:endParaRPr lang="en-US" sz="300" b="1" dirty="0"/>
          </a:p>
          <a:p>
            <a:pPr marL="128588" indent="-128588">
              <a:buFont typeface="Arial" panose="020B0604020202020204" pitchFamily="34" charset="0"/>
              <a:buChar char="•"/>
            </a:pPr>
            <a:r>
              <a:rPr lang="en-US" sz="800" b="1" dirty="0"/>
              <a:t>Personal &amp; private; target users based on agency, role, etc.</a:t>
            </a:r>
          </a:p>
          <a:p>
            <a:endParaRPr lang="en-US" sz="300" b="1" dirty="0"/>
          </a:p>
          <a:p>
            <a:pPr marL="128588" indent="-128588">
              <a:buFont typeface="Arial" panose="020B0604020202020204" pitchFamily="34" charset="0"/>
              <a:buChar char="•"/>
            </a:pPr>
            <a:r>
              <a:rPr lang="en-US" sz="800" b="1" dirty="0"/>
              <a:t>Measureable analytics; email open rate, click through, etc.</a:t>
            </a:r>
          </a:p>
        </p:txBody>
      </p:sp>
      <p:sp>
        <p:nvSpPr>
          <p:cNvPr id="57" name="Rectangle 56"/>
          <p:cNvSpPr/>
          <p:nvPr/>
        </p:nvSpPr>
        <p:spPr>
          <a:xfrm>
            <a:off x="6173514" y="2867483"/>
            <a:ext cx="1949403" cy="238527"/>
          </a:xfrm>
          <a:prstGeom prst="rect">
            <a:avLst/>
          </a:prstGeom>
        </p:spPr>
        <p:txBody>
          <a:bodyPr wrap="square">
            <a:spAutoFit/>
          </a:bodyPr>
          <a:lstStyle/>
          <a:p>
            <a:r>
              <a:rPr lang="en-US" sz="950" b="1" i="1" dirty="0"/>
              <a:t>How are users finding NIEM?</a:t>
            </a:r>
          </a:p>
        </p:txBody>
      </p:sp>
      <p:sp>
        <p:nvSpPr>
          <p:cNvPr id="58" name="Rectangle 57"/>
          <p:cNvSpPr/>
          <p:nvPr/>
        </p:nvSpPr>
        <p:spPr>
          <a:xfrm>
            <a:off x="7973530" y="2865194"/>
            <a:ext cx="2008669" cy="238527"/>
          </a:xfrm>
          <a:prstGeom prst="rect">
            <a:avLst/>
          </a:prstGeom>
        </p:spPr>
        <p:txBody>
          <a:bodyPr wrap="square">
            <a:spAutoFit/>
          </a:bodyPr>
          <a:lstStyle/>
          <a:p>
            <a:r>
              <a:rPr lang="en-US" sz="950" b="1" i="1" dirty="0"/>
              <a:t>What content do users view?</a:t>
            </a:r>
          </a:p>
        </p:txBody>
      </p:sp>
      <p:graphicFrame>
        <p:nvGraphicFramePr>
          <p:cNvPr id="60" name="Table 59"/>
          <p:cNvGraphicFramePr>
            <a:graphicFrameLocks noGrp="1"/>
          </p:cNvGraphicFramePr>
          <p:nvPr/>
        </p:nvGraphicFramePr>
        <p:xfrm>
          <a:off x="7808584" y="3175410"/>
          <a:ext cx="1394460" cy="929640"/>
        </p:xfrm>
        <a:graphic>
          <a:graphicData uri="http://schemas.openxmlformats.org/drawingml/2006/table">
            <a:tbl>
              <a:tblPr firstRow="1" bandRow="1">
                <a:tableStyleId>{5C22544A-7EE6-4342-B048-85BDC9FD1C3A}</a:tableStyleId>
              </a:tblPr>
              <a:tblGrid>
                <a:gridCol w="1394460">
                  <a:extLst>
                    <a:ext uri="{9D8B030D-6E8A-4147-A177-3AD203B41FA5}">
                      <a16:colId xmlns:a16="http://schemas.microsoft.com/office/drawing/2014/main" val="2786910363"/>
                    </a:ext>
                  </a:extLst>
                </a:gridCol>
              </a:tblGrid>
              <a:tr h="182880">
                <a:tc>
                  <a:txBody>
                    <a:bodyPr/>
                    <a:lstStyle/>
                    <a:p>
                      <a:pPr algn="ctr"/>
                      <a:r>
                        <a:rPr lang="en-US" sz="800" dirty="0"/>
                        <a:t>Top 5 Pages</a:t>
                      </a:r>
                    </a:p>
                  </a:txBody>
                  <a:tcPr marL="68580" marR="68580" marT="34290" marB="34290"/>
                </a:tc>
                <a:extLst>
                  <a:ext uri="{0D108BD9-81ED-4DB2-BD59-A6C34878D82A}">
                    <a16:rowId xmlns:a16="http://schemas.microsoft.com/office/drawing/2014/main" val="1630885570"/>
                  </a:ext>
                </a:extLst>
              </a:tr>
              <a:tr h="144018">
                <a:tc>
                  <a:txBody>
                    <a:bodyPr/>
                    <a:lstStyle/>
                    <a:p>
                      <a:r>
                        <a:rPr lang="en-US" sz="700" b="1" dirty="0"/>
                        <a:t>/</a:t>
                      </a:r>
                      <a:r>
                        <a:rPr lang="en-US" sz="700" b="1" dirty="0" err="1"/>
                        <a:t>niem</a:t>
                      </a:r>
                      <a:r>
                        <a:rPr lang="en-US" sz="700" b="1" dirty="0"/>
                        <a:t>-releases</a:t>
                      </a:r>
                    </a:p>
                  </a:txBody>
                  <a:tcPr marL="20574" marR="20574" marT="20574" marB="20574"/>
                </a:tc>
                <a:extLst>
                  <a:ext uri="{0D108BD9-81ED-4DB2-BD59-A6C34878D82A}">
                    <a16:rowId xmlns:a16="http://schemas.microsoft.com/office/drawing/2014/main" val="495443268"/>
                  </a:ext>
                </a:extLst>
              </a:tr>
              <a:tr h="144018">
                <a:tc>
                  <a:txBody>
                    <a:bodyPr/>
                    <a:lstStyle/>
                    <a:p>
                      <a:r>
                        <a:rPr lang="en-US" sz="700" b="1" dirty="0"/>
                        <a:t>/reference/[…]/attribute/json</a:t>
                      </a:r>
                    </a:p>
                  </a:txBody>
                  <a:tcPr marL="20574" marR="20574" marT="20574" marB="20574"/>
                </a:tc>
                <a:extLst>
                  <a:ext uri="{0D108BD9-81ED-4DB2-BD59-A6C34878D82A}">
                    <a16:rowId xmlns:a16="http://schemas.microsoft.com/office/drawing/2014/main" val="3785653917"/>
                  </a:ext>
                </a:extLst>
              </a:tr>
              <a:tr h="144018">
                <a:tc>
                  <a:txBody>
                    <a:bodyPr/>
                    <a:lstStyle/>
                    <a:p>
                      <a:r>
                        <a:rPr lang="en-US" sz="700" b="1" dirty="0"/>
                        <a:t>/ (home page)</a:t>
                      </a:r>
                    </a:p>
                  </a:txBody>
                  <a:tcPr marL="20574" marR="20574" marT="20574" marB="20574"/>
                </a:tc>
                <a:extLst>
                  <a:ext uri="{0D108BD9-81ED-4DB2-BD59-A6C34878D82A}">
                    <a16:rowId xmlns:a16="http://schemas.microsoft.com/office/drawing/2014/main" val="3241523247"/>
                  </a:ext>
                </a:extLst>
              </a:tr>
              <a:tr h="144018">
                <a:tc>
                  <a:txBody>
                    <a:bodyPr/>
                    <a:lstStyle/>
                    <a:p>
                      <a:r>
                        <a:rPr lang="en-US" sz="700" b="1" dirty="0"/>
                        <a:t>/json/sample-schema</a:t>
                      </a:r>
                    </a:p>
                  </a:txBody>
                  <a:tcPr marL="20574" marR="20574" marT="20574" marB="20574"/>
                </a:tc>
                <a:extLst>
                  <a:ext uri="{0D108BD9-81ED-4DB2-BD59-A6C34878D82A}">
                    <a16:rowId xmlns:a16="http://schemas.microsoft.com/office/drawing/2014/main" val="160204020"/>
                  </a:ext>
                </a:extLst>
              </a:tr>
              <a:tr h="144018">
                <a:tc>
                  <a:txBody>
                    <a:bodyPr/>
                    <a:lstStyle/>
                    <a:p>
                      <a:r>
                        <a:rPr lang="en-US" sz="700" b="1" dirty="0"/>
                        <a:t>/training</a:t>
                      </a:r>
                    </a:p>
                  </a:txBody>
                  <a:tcPr marL="20574" marR="20574" marT="20574" marB="20574"/>
                </a:tc>
                <a:extLst>
                  <a:ext uri="{0D108BD9-81ED-4DB2-BD59-A6C34878D82A}">
                    <a16:rowId xmlns:a16="http://schemas.microsoft.com/office/drawing/2014/main" val="1052937765"/>
                  </a:ext>
                </a:extLst>
              </a:tr>
            </a:tbl>
          </a:graphicData>
        </a:graphic>
      </p:graphicFrame>
      <p:sp>
        <p:nvSpPr>
          <p:cNvPr id="61" name="TextBox 60"/>
          <p:cNvSpPr txBox="1"/>
          <p:nvPr/>
        </p:nvSpPr>
        <p:spPr>
          <a:xfrm>
            <a:off x="7238227" y="3431245"/>
            <a:ext cx="626429" cy="369332"/>
          </a:xfrm>
          <a:prstGeom prst="rect">
            <a:avLst/>
          </a:prstGeom>
          <a:noFill/>
        </p:spPr>
        <p:txBody>
          <a:bodyPr wrap="square" rtlCol="0">
            <a:spAutoFit/>
          </a:bodyPr>
          <a:lstStyle/>
          <a:p>
            <a:r>
              <a:rPr lang="en-US" sz="600" b="1" dirty="0">
                <a:solidFill>
                  <a:srgbClr val="0070C0"/>
                </a:solidFill>
              </a:rPr>
              <a:t>Direct</a:t>
            </a:r>
          </a:p>
          <a:p>
            <a:r>
              <a:rPr lang="en-US" sz="600" b="1" dirty="0">
                <a:solidFill>
                  <a:srgbClr val="00B050"/>
                </a:solidFill>
              </a:rPr>
              <a:t>Organic</a:t>
            </a:r>
          </a:p>
          <a:p>
            <a:r>
              <a:rPr lang="en-US" sz="600" b="1" dirty="0">
                <a:solidFill>
                  <a:schemeClr val="accent6">
                    <a:lumMod val="75000"/>
                  </a:schemeClr>
                </a:solidFill>
              </a:rPr>
              <a:t>Referral</a:t>
            </a:r>
          </a:p>
        </p:txBody>
      </p:sp>
      <p:sp>
        <p:nvSpPr>
          <p:cNvPr id="35" name="TextBox 34"/>
          <p:cNvSpPr txBox="1"/>
          <p:nvPr/>
        </p:nvSpPr>
        <p:spPr>
          <a:xfrm>
            <a:off x="3905627" y="3431245"/>
            <a:ext cx="626429" cy="369332"/>
          </a:xfrm>
          <a:prstGeom prst="rect">
            <a:avLst/>
          </a:prstGeom>
          <a:noFill/>
        </p:spPr>
        <p:txBody>
          <a:bodyPr wrap="square" rtlCol="0">
            <a:spAutoFit/>
          </a:bodyPr>
          <a:lstStyle/>
          <a:p>
            <a:r>
              <a:rPr lang="en-US" sz="600" b="1" dirty="0">
                <a:solidFill>
                  <a:srgbClr val="0070C0"/>
                </a:solidFill>
              </a:rPr>
              <a:t>Direct</a:t>
            </a:r>
          </a:p>
          <a:p>
            <a:r>
              <a:rPr lang="en-US" sz="600" b="1" dirty="0">
                <a:solidFill>
                  <a:srgbClr val="00B050"/>
                </a:solidFill>
              </a:rPr>
              <a:t>Organic</a:t>
            </a:r>
          </a:p>
          <a:p>
            <a:r>
              <a:rPr lang="en-US" sz="600" b="1" dirty="0">
                <a:solidFill>
                  <a:schemeClr val="accent6">
                    <a:lumMod val="75000"/>
                  </a:schemeClr>
                </a:solidFill>
              </a:rPr>
              <a:t>Referral</a:t>
            </a:r>
          </a:p>
        </p:txBody>
      </p:sp>
      <p:pic>
        <p:nvPicPr>
          <p:cNvPr id="2" name="Picture 1">
            <a:extLst>
              <a:ext uri="{FF2B5EF4-FFF2-40B4-BE49-F238E27FC236}">
                <a16:creationId xmlns:a16="http://schemas.microsoft.com/office/drawing/2014/main" id="{2E600DFB-EC28-46A2-9D9A-2EEB3631F0AB}"/>
              </a:ext>
            </a:extLst>
          </p:cNvPr>
          <p:cNvPicPr>
            <a:picLocks noChangeAspect="1"/>
          </p:cNvPicPr>
          <p:nvPr/>
        </p:nvPicPr>
        <p:blipFill>
          <a:blip r:embed="rId3"/>
          <a:stretch>
            <a:fillRect/>
          </a:stretch>
        </p:blipFill>
        <p:spPr>
          <a:xfrm>
            <a:off x="2967977" y="1949969"/>
            <a:ext cx="2916576" cy="798873"/>
          </a:xfrm>
          <a:prstGeom prst="rect">
            <a:avLst/>
          </a:prstGeom>
        </p:spPr>
      </p:pic>
      <p:pic>
        <p:nvPicPr>
          <p:cNvPr id="13" name="Picture 12">
            <a:extLst>
              <a:ext uri="{FF2B5EF4-FFF2-40B4-BE49-F238E27FC236}">
                <a16:creationId xmlns:a16="http://schemas.microsoft.com/office/drawing/2014/main" id="{17438DA8-5BB2-4FA9-8FF2-690F19E4539E}"/>
              </a:ext>
            </a:extLst>
          </p:cNvPr>
          <p:cNvPicPr>
            <a:picLocks noChangeAspect="1"/>
          </p:cNvPicPr>
          <p:nvPr/>
        </p:nvPicPr>
        <p:blipFill>
          <a:blip r:embed="rId4"/>
          <a:stretch>
            <a:fillRect/>
          </a:stretch>
        </p:blipFill>
        <p:spPr>
          <a:xfrm>
            <a:off x="6123789" y="3056459"/>
            <a:ext cx="1141144" cy="1100750"/>
          </a:xfrm>
          <a:prstGeom prst="rect">
            <a:avLst/>
          </a:prstGeom>
        </p:spPr>
      </p:pic>
      <p:pic>
        <p:nvPicPr>
          <p:cNvPr id="16" name="Picture 15">
            <a:extLst>
              <a:ext uri="{FF2B5EF4-FFF2-40B4-BE49-F238E27FC236}">
                <a16:creationId xmlns:a16="http://schemas.microsoft.com/office/drawing/2014/main" id="{91E350AA-E710-4845-9269-A8E8F9B92350}"/>
              </a:ext>
            </a:extLst>
          </p:cNvPr>
          <p:cNvPicPr>
            <a:picLocks noChangeAspect="1"/>
          </p:cNvPicPr>
          <p:nvPr/>
        </p:nvPicPr>
        <p:blipFill>
          <a:blip r:embed="rId5"/>
          <a:stretch>
            <a:fillRect/>
          </a:stretch>
        </p:blipFill>
        <p:spPr>
          <a:xfrm>
            <a:off x="6256430" y="1927833"/>
            <a:ext cx="2946615" cy="802364"/>
          </a:xfrm>
          <a:prstGeom prst="rect">
            <a:avLst/>
          </a:prstGeom>
        </p:spPr>
      </p:pic>
      <p:pic>
        <p:nvPicPr>
          <p:cNvPr id="10" name="Picture 9">
            <a:extLst>
              <a:ext uri="{FF2B5EF4-FFF2-40B4-BE49-F238E27FC236}">
                <a16:creationId xmlns:a16="http://schemas.microsoft.com/office/drawing/2014/main" id="{FEBCAEB7-1FA4-4DDE-B6D1-C1D2EC0D7CB2}"/>
              </a:ext>
            </a:extLst>
          </p:cNvPr>
          <p:cNvPicPr>
            <a:picLocks noChangeAspect="1"/>
          </p:cNvPicPr>
          <p:nvPr/>
        </p:nvPicPr>
        <p:blipFill>
          <a:blip r:embed="rId6"/>
          <a:stretch>
            <a:fillRect/>
          </a:stretch>
        </p:blipFill>
        <p:spPr>
          <a:xfrm>
            <a:off x="2988958" y="1954780"/>
            <a:ext cx="2881487" cy="792409"/>
          </a:xfrm>
          <a:prstGeom prst="rect">
            <a:avLst/>
          </a:prstGeom>
        </p:spPr>
      </p:pic>
      <p:pic>
        <p:nvPicPr>
          <p:cNvPr id="20" name="Picture 19">
            <a:extLst>
              <a:ext uri="{FF2B5EF4-FFF2-40B4-BE49-F238E27FC236}">
                <a16:creationId xmlns:a16="http://schemas.microsoft.com/office/drawing/2014/main" id="{63C77A0F-150A-47A0-B995-C8AECA0B8FA6}"/>
              </a:ext>
            </a:extLst>
          </p:cNvPr>
          <p:cNvPicPr>
            <a:picLocks noChangeAspect="1"/>
          </p:cNvPicPr>
          <p:nvPr/>
        </p:nvPicPr>
        <p:blipFill>
          <a:blip r:embed="rId7"/>
          <a:stretch>
            <a:fillRect/>
          </a:stretch>
        </p:blipFill>
        <p:spPr>
          <a:xfrm>
            <a:off x="6259253" y="1927833"/>
            <a:ext cx="2913674" cy="805094"/>
          </a:xfrm>
          <a:prstGeom prst="rect">
            <a:avLst/>
          </a:prstGeom>
        </p:spPr>
      </p:pic>
      <p:pic>
        <p:nvPicPr>
          <p:cNvPr id="27" name="Picture 26">
            <a:extLst>
              <a:ext uri="{FF2B5EF4-FFF2-40B4-BE49-F238E27FC236}">
                <a16:creationId xmlns:a16="http://schemas.microsoft.com/office/drawing/2014/main" id="{4905CABD-1600-45D7-AD0F-83A67A6B3502}"/>
              </a:ext>
            </a:extLst>
          </p:cNvPr>
          <p:cNvPicPr>
            <a:picLocks noChangeAspect="1"/>
          </p:cNvPicPr>
          <p:nvPr/>
        </p:nvPicPr>
        <p:blipFill>
          <a:blip r:embed="rId8"/>
          <a:stretch>
            <a:fillRect/>
          </a:stretch>
        </p:blipFill>
        <p:spPr>
          <a:xfrm>
            <a:off x="2540529" y="3040648"/>
            <a:ext cx="1124460" cy="1157148"/>
          </a:xfrm>
          <a:prstGeom prst="rect">
            <a:avLst/>
          </a:prstGeom>
        </p:spPr>
      </p:pic>
      <p:pic>
        <p:nvPicPr>
          <p:cNvPr id="30" name="Picture 29">
            <a:extLst>
              <a:ext uri="{FF2B5EF4-FFF2-40B4-BE49-F238E27FC236}">
                <a16:creationId xmlns:a16="http://schemas.microsoft.com/office/drawing/2014/main" id="{5950C410-47C4-4DFB-8360-77E1DF07070E}"/>
              </a:ext>
            </a:extLst>
          </p:cNvPr>
          <p:cNvPicPr>
            <a:picLocks noChangeAspect="1"/>
          </p:cNvPicPr>
          <p:nvPr/>
        </p:nvPicPr>
        <p:blipFill>
          <a:blip r:embed="rId9"/>
          <a:stretch>
            <a:fillRect/>
          </a:stretch>
        </p:blipFill>
        <p:spPr>
          <a:xfrm>
            <a:off x="6145655" y="3035595"/>
            <a:ext cx="1148993" cy="1142427"/>
          </a:xfrm>
          <a:prstGeom prst="rect">
            <a:avLst/>
          </a:prstGeom>
        </p:spPr>
      </p:pic>
      <p:sp>
        <p:nvSpPr>
          <p:cNvPr id="45" name="TextBox 44">
            <a:extLst>
              <a:ext uri="{FF2B5EF4-FFF2-40B4-BE49-F238E27FC236}">
                <a16:creationId xmlns:a16="http://schemas.microsoft.com/office/drawing/2014/main" id="{D5240C03-5071-4064-ABEE-341C9AB6FC17}"/>
              </a:ext>
            </a:extLst>
          </p:cNvPr>
          <p:cNvSpPr txBox="1"/>
          <p:nvPr/>
        </p:nvSpPr>
        <p:spPr>
          <a:xfrm>
            <a:off x="3462908" y="709688"/>
            <a:ext cx="5266185" cy="307777"/>
          </a:xfrm>
          <a:prstGeom prst="rect">
            <a:avLst/>
          </a:prstGeom>
          <a:noFill/>
        </p:spPr>
        <p:txBody>
          <a:bodyPr wrap="none" rtlCol="0">
            <a:spAutoFit/>
          </a:bodyPr>
          <a:lstStyle/>
          <a:p>
            <a:r>
              <a:rPr lang="en-US" sz="1400" i="1" dirty="0">
                <a:solidFill>
                  <a:srgbClr val="FF0000"/>
                </a:solidFill>
              </a:rPr>
              <a:t>(Numbers/Arrows reflect changes between 02/01/22 – 07/23/22)</a:t>
            </a:r>
          </a:p>
        </p:txBody>
      </p:sp>
      <p:pic>
        <p:nvPicPr>
          <p:cNvPr id="5" name="Picture 4">
            <a:extLst>
              <a:ext uri="{FF2B5EF4-FFF2-40B4-BE49-F238E27FC236}">
                <a16:creationId xmlns:a16="http://schemas.microsoft.com/office/drawing/2014/main" id="{3162FD7B-48FA-46A0-8086-08CB5C555189}"/>
              </a:ext>
            </a:extLst>
          </p:cNvPr>
          <p:cNvPicPr>
            <a:picLocks noChangeAspect="1"/>
          </p:cNvPicPr>
          <p:nvPr/>
        </p:nvPicPr>
        <p:blipFill>
          <a:blip r:embed="rId10"/>
          <a:stretch>
            <a:fillRect/>
          </a:stretch>
        </p:blipFill>
        <p:spPr>
          <a:xfrm>
            <a:off x="2964304" y="1950338"/>
            <a:ext cx="2916576" cy="842663"/>
          </a:xfrm>
          <a:prstGeom prst="rect">
            <a:avLst/>
          </a:prstGeom>
        </p:spPr>
      </p:pic>
      <p:sp>
        <p:nvSpPr>
          <p:cNvPr id="54" name="Up Arrow 54">
            <a:extLst>
              <a:ext uri="{FF2B5EF4-FFF2-40B4-BE49-F238E27FC236}">
                <a16:creationId xmlns:a16="http://schemas.microsoft.com/office/drawing/2014/main" id="{F3B97349-6345-4731-82B2-5C0B35A23834}"/>
              </a:ext>
            </a:extLst>
          </p:cNvPr>
          <p:cNvSpPr/>
          <p:nvPr/>
        </p:nvSpPr>
        <p:spPr bwMode="auto">
          <a:xfrm flipH="1" flipV="1">
            <a:off x="4155901" y="1974001"/>
            <a:ext cx="108390" cy="154439"/>
          </a:xfrm>
          <a:prstGeom prst="upArrow">
            <a:avLst/>
          </a:prstGeom>
          <a:ln/>
        </p:spPr>
        <p:style>
          <a:lnRef idx="2">
            <a:schemeClr val="accent2">
              <a:shade val="50000"/>
            </a:schemeClr>
          </a:lnRef>
          <a:fillRef idx="1">
            <a:schemeClr val="accent2"/>
          </a:fillRef>
          <a:effectRef idx="0">
            <a:schemeClr val="accent2"/>
          </a:effectRef>
          <a:fontRef idx="minor">
            <a:schemeClr val="lt1"/>
          </a:fontRef>
        </p:style>
        <p:txBody>
          <a:bodyPr tIns="91440" rtlCol="0" anchor="t" anchorCtr="0"/>
          <a:lstStyle/>
          <a:p>
            <a:pPr algn="ctr">
              <a:lnSpc>
                <a:spcPct val="90000"/>
              </a:lnSpc>
            </a:pPr>
            <a:endParaRPr lang="en-US" sz="2100" b="1" spc="-50" dirty="0">
              <a:solidFill>
                <a:srgbClr val="304776"/>
              </a:solidFill>
              <a:latin typeface="Arial"/>
              <a:cs typeface="Arial"/>
            </a:endParaRPr>
          </a:p>
        </p:txBody>
      </p:sp>
      <p:sp>
        <p:nvSpPr>
          <p:cNvPr id="55" name="Up Arrow 9">
            <a:extLst>
              <a:ext uri="{FF2B5EF4-FFF2-40B4-BE49-F238E27FC236}">
                <a16:creationId xmlns:a16="http://schemas.microsoft.com/office/drawing/2014/main" id="{71B37CFE-4876-423D-9A90-773FC71B7135}"/>
              </a:ext>
            </a:extLst>
          </p:cNvPr>
          <p:cNvSpPr/>
          <p:nvPr/>
        </p:nvSpPr>
        <p:spPr bwMode="auto">
          <a:xfrm>
            <a:off x="5670029" y="3806788"/>
            <a:ext cx="79864" cy="113794"/>
          </a:xfrm>
          <a:prstGeom prst="upArrow">
            <a:avLst/>
          </a:prstGeom>
          <a:ln/>
        </p:spPr>
        <p:style>
          <a:lnRef idx="2">
            <a:schemeClr val="accent3">
              <a:shade val="50000"/>
            </a:schemeClr>
          </a:lnRef>
          <a:fillRef idx="1">
            <a:schemeClr val="accent3"/>
          </a:fillRef>
          <a:effectRef idx="0">
            <a:schemeClr val="accent3"/>
          </a:effectRef>
          <a:fontRef idx="minor">
            <a:schemeClr val="lt1"/>
          </a:fontRef>
        </p:style>
        <p:txBody>
          <a:bodyPr tIns="91440" rtlCol="0" anchor="t" anchorCtr="0"/>
          <a:lstStyle/>
          <a:p>
            <a:pPr algn="ctr">
              <a:lnSpc>
                <a:spcPct val="90000"/>
              </a:lnSpc>
            </a:pPr>
            <a:endParaRPr lang="en-US" sz="2100" b="1" spc="-50" dirty="0">
              <a:solidFill>
                <a:srgbClr val="304776"/>
              </a:solidFill>
              <a:latin typeface="Arial"/>
              <a:cs typeface="Arial"/>
            </a:endParaRPr>
          </a:p>
        </p:txBody>
      </p:sp>
      <p:sp>
        <p:nvSpPr>
          <p:cNvPr id="59" name="Up Arrow 9">
            <a:extLst>
              <a:ext uri="{FF2B5EF4-FFF2-40B4-BE49-F238E27FC236}">
                <a16:creationId xmlns:a16="http://schemas.microsoft.com/office/drawing/2014/main" id="{3C4EC381-EF75-4E4D-8C82-B56088C9AE2F}"/>
              </a:ext>
            </a:extLst>
          </p:cNvPr>
          <p:cNvSpPr/>
          <p:nvPr/>
        </p:nvSpPr>
        <p:spPr bwMode="auto">
          <a:xfrm>
            <a:off x="5664787" y="3964524"/>
            <a:ext cx="86815" cy="123698"/>
          </a:xfrm>
          <a:prstGeom prst="upArrow">
            <a:avLst/>
          </a:prstGeom>
          <a:ln/>
        </p:spPr>
        <p:style>
          <a:lnRef idx="2">
            <a:schemeClr val="accent3">
              <a:shade val="50000"/>
            </a:schemeClr>
          </a:lnRef>
          <a:fillRef idx="1">
            <a:schemeClr val="accent3"/>
          </a:fillRef>
          <a:effectRef idx="0">
            <a:schemeClr val="accent3"/>
          </a:effectRef>
          <a:fontRef idx="minor">
            <a:schemeClr val="lt1"/>
          </a:fontRef>
        </p:style>
        <p:txBody>
          <a:bodyPr tIns="91440" rtlCol="0" anchor="t" anchorCtr="0"/>
          <a:lstStyle/>
          <a:p>
            <a:pPr algn="ctr">
              <a:lnSpc>
                <a:spcPct val="90000"/>
              </a:lnSpc>
            </a:pPr>
            <a:endParaRPr lang="en-US" sz="2100" b="1" spc="-50" dirty="0">
              <a:solidFill>
                <a:srgbClr val="304776"/>
              </a:solidFill>
              <a:latin typeface="Arial"/>
              <a:cs typeface="Arial"/>
            </a:endParaRPr>
          </a:p>
        </p:txBody>
      </p:sp>
      <p:sp>
        <p:nvSpPr>
          <p:cNvPr id="63" name="Up Arrow 9">
            <a:extLst>
              <a:ext uri="{FF2B5EF4-FFF2-40B4-BE49-F238E27FC236}">
                <a16:creationId xmlns:a16="http://schemas.microsoft.com/office/drawing/2014/main" id="{912D91EA-003F-4A00-A96D-A3B1CE4317A6}"/>
              </a:ext>
            </a:extLst>
          </p:cNvPr>
          <p:cNvSpPr/>
          <p:nvPr/>
        </p:nvSpPr>
        <p:spPr bwMode="auto">
          <a:xfrm>
            <a:off x="9039812" y="3813571"/>
            <a:ext cx="86815" cy="123698"/>
          </a:xfrm>
          <a:prstGeom prst="upArrow">
            <a:avLst/>
          </a:prstGeom>
          <a:ln/>
        </p:spPr>
        <p:style>
          <a:lnRef idx="2">
            <a:schemeClr val="accent3">
              <a:shade val="50000"/>
            </a:schemeClr>
          </a:lnRef>
          <a:fillRef idx="1">
            <a:schemeClr val="accent3"/>
          </a:fillRef>
          <a:effectRef idx="0">
            <a:schemeClr val="accent3"/>
          </a:effectRef>
          <a:fontRef idx="minor">
            <a:schemeClr val="lt1"/>
          </a:fontRef>
        </p:style>
        <p:txBody>
          <a:bodyPr tIns="91440" rtlCol="0" anchor="t" anchorCtr="0"/>
          <a:lstStyle/>
          <a:p>
            <a:pPr algn="ctr">
              <a:lnSpc>
                <a:spcPct val="90000"/>
              </a:lnSpc>
            </a:pPr>
            <a:endParaRPr lang="en-US" sz="2100" b="1" spc="-50" dirty="0">
              <a:solidFill>
                <a:srgbClr val="304776"/>
              </a:solidFill>
              <a:latin typeface="Arial"/>
              <a:cs typeface="Arial"/>
            </a:endParaRPr>
          </a:p>
        </p:txBody>
      </p:sp>
      <p:pic>
        <p:nvPicPr>
          <p:cNvPr id="22" name="Picture 21">
            <a:extLst>
              <a:ext uri="{FF2B5EF4-FFF2-40B4-BE49-F238E27FC236}">
                <a16:creationId xmlns:a16="http://schemas.microsoft.com/office/drawing/2014/main" id="{D750D65E-DEE1-4FBE-89FB-E7FF3671D4CF}"/>
              </a:ext>
            </a:extLst>
          </p:cNvPr>
          <p:cNvPicPr>
            <a:picLocks noChangeAspect="1"/>
          </p:cNvPicPr>
          <p:nvPr/>
        </p:nvPicPr>
        <p:blipFill>
          <a:blip r:embed="rId11"/>
          <a:stretch>
            <a:fillRect/>
          </a:stretch>
        </p:blipFill>
        <p:spPr>
          <a:xfrm>
            <a:off x="6259254" y="1924423"/>
            <a:ext cx="3037145" cy="869063"/>
          </a:xfrm>
          <a:prstGeom prst="rect">
            <a:avLst/>
          </a:prstGeom>
        </p:spPr>
      </p:pic>
      <p:sp>
        <p:nvSpPr>
          <p:cNvPr id="67" name="TextBox 66">
            <a:extLst>
              <a:ext uri="{FF2B5EF4-FFF2-40B4-BE49-F238E27FC236}">
                <a16:creationId xmlns:a16="http://schemas.microsoft.com/office/drawing/2014/main" id="{FC457143-CE82-4AEF-B5EC-3F4A07D5FEEC}"/>
              </a:ext>
            </a:extLst>
          </p:cNvPr>
          <p:cNvSpPr txBox="1"/>
          <p:nvPr/>
        </p:nvSpPr>
        <p:spPr>
          <a:xfrm>
            <a:off x="2795625" y="5514743"/>
            <a:ext cx="614271" cy="276999"/>
          </a:xfrm>
          <a:prstGeom prst="rect">
            <a:avLst/>
          </a:prstGeom>
          <a:noFill/>
        </p:spPr>
        <p:txBody>
          <a:bodyPr wrap="square" rtlCol="0">
            <a:spAutoFit/>
          </a:bodyPr>
          <a:lstStyle/>
          <a:p>
            <a:r>
              <a:rPr lang="en-US" sz="1200" b="1" dirty="0">
                <a:solidFill>
                  <a:srgbClr val="00B050"/>
                </a:solidFill>
              </a:rPr>
              <a:t>+1257</a:t>
            </a:r>
          </a:p>
        </p:txBody>
      </p:sp>
      <p:sp>
        <p:nvSpPr>
          <p:cNvPr id="68" name="Up Arrow 75">
            <a:extLst>
              <a:ext uri="{FF2B5EF4-FFF2-40B4-BE49-F238E27FC236}">
                <a16:creationId xmlns:a16="http://schemas.microsoft.com/office/drawing/2014/main" id="{4A66E3C5-2989-4A3A-8D30-0F7F937999C5}"/>
              </a:ext>
            </a:extLst>
          </p:cNvPr>
          <p:cNvSpPr/>
          <p:nvPr/>
        </p:nvSpPr>
        <p:spPr bwMode="auto">
          <a:xfrm>
            <a:off x="2757969" y="5548433"/>
            <a:ext cx="108390" cy="154439"/>
          </a:xfrm>
          <a:prstGeom prst="upArrow">
            <a:avLst/>
          </a:prstGeom>
          <a:ln/>
        </p:spPr>
        <p:style>
          <a:lnRef idx="2">
            <a:schemeClr val="accent3">
              <a:shade val="50000"/>
            </a:schemeClr>
          </a:lnRef>
          <a:fillRef idx="1">
            <a:schemeClr val="accent3"/>
          </a:fillRef>
          <a:effectRef idx="0">
            <a:schemeClr val="accent3"/>
          </a:effectRef>
          <a:fontRef idx="minor">
            <a:schemeClr val="lt1"/>
          </a:fontRef>
        </p:style>
        <p:txBody>
          <a:bodyPr tIns="91440" rtlCol="0" anchor="t" anchorCtr="0"/>
          <a:lstStyle/>
          <a:p>
            <a:pPr algn="ctr">
              <a:lnSpc>
                <a:spcPct val="90000"/>
              </a:lnSpc>
            </a:pPr>
            <a:endParaRPr lang="en-US" sz="2100" b="1" spc="-50" dirty="0">
              <a:solidFill>
                <a:srgbClr val="304776"/>
              </a:solidFill>
              <a:latin typeface="Arial"/>
              <a:cs typeface="Arial"/>
            </a:endParaRPr>
          </a:p>
        </p:txBody>
      </p:sp>
      <p:sp>
        <p:nvSpPr>
          <p:cNvPr id="69" name="TextBox 68">
            <a:extLst>
              <a:ext uri="{FF2B5EF4-FFF2-40B4-BE49-F238E27FC236}">
                <a16:creationId xmlns:a16="http://schemas.microsoft.com/office/drawing/2014/main" id="{2A473737-725D-455E-B087-4778DD8A11B2}"/>
              </a:ext>
            </a:extLst>
          </p:cNvPr>
          <p:cNvSpPr txBox="1"/>
          <p:nvPr/>
        </p:nvSpPr>
        <p:spPr>
          <a:xfrm>
            <a:off x="4027928" y="5514743"/>
            <a:ext cx="444352" cy="276999"/>
          </a:xfrm>
          <a:prstGeom prst="rect">
            <a:avLst/>
          </a:prstGeom>
          <a:noFill/>
        </p:spPr>
        <p:txBody>
          <a:bodyPr wrap="square" rtlCol="0">
            <a:spAutoFit/>
          </a:bodyPr>
          <a:lstStyle/>
          <a:p>
            <a:r>
              <a:rPr lang="en-US" sz="1200" b="1" dirty="0">
                <a:solidFill>
                  <a:srgbClr val="00B050"/>
                </a:solidFill>
              </a:rPr>
              <a:t>+7</a:t>
            </a:r>
          </a:p>
        </p:txBody>
      </p:sp>
      <p:sp>
        <p:nvSpPr>
          <p:cNvPr id="71" name="TextBox 70">
            <a:extLst>
              <a:ext uri="{FF2B5EF4-FFF2-40B4-BE49-F238E27FC236}">
                <a16:creationId xmlns:a16="http://schemas.microsoft.com/office/drawing/2014/main" id="{681C243F-5721-4FC3-9D7C-5C2071DE0E11}"/>
              </a:ext>
            </a:extLst>
          </p:cNvPr>
          <p:cNvSpPr txBox="1"/>
          <p:nvPr/>
        </p:nvSpPr>
        <p:spPr>
          <a:xfrm>
            <a:off x="5165571" y="5509511"/>
            <a:ext cx="444352" cy="276999"/>
          </a:xfrm>
          <a:prstGeom prst="rect">
            <a:avLst/>
          </a:prstGeom>
          <a:noFill/>
        </p:spPr>
        <p:txBody>
          <a:bodyPr wrap="square" rtlCol="0">
            <a:spAutoFit/>
          </a:bodyPr>
          <a:lstStyle/>
          <a:p>
            <a:r>
              <a:rPr lang="en-US" sz="1200" b="1" dirty="0">
                <a:solidFill>
                  <a:srgbClr val="00B050"/>
                </a:solidFill>
              </a:rPr>
              <a:t>+28</a:t>
            </a:r>
          </a:p>
        </p:txBody>
      </p:sp>
      <p:sp>
        <p:nvSpPr>
          <p:cNvPr id="72" name="Up Arrow 75">
            <a:extLst>
              <a:ext uri="{FF2B5EF4-FFF2-40B4-BE49-F238E27FC236}">
                <a16:creationId xmlns:a16="http://schemas.microsoft.com/office/drawing/2014/main" id="{C31ACE67-D57B-4EB1-ACF0-BB2DDAF7CB94}"/>
              </a:ext>
            </a:extLst>
          </p:cNvPr>
          <p:cNvSpPr/>
          <p:nvPr/>
        </p:nvSpPr>
        <p:spPr bwMode="auto">
          <a:xfrm>
            <a:off x="5127916" y="5543201"/>
            <a:ext cx="108390" cy="154439"/>
          </a:xfrm>
          <a:prstGeom prst="upArrow">
            <a:avLst/>
          </a:prstGeom>
          <a:ln/>
        </p:spPr>
        <p:style>
          <a:lnRef idx="2">
            <a:schemeClr val="accent3">
              <a:shade val="50000"/>
            </a:schemeClr>
          </a:lnRef>
          <a:fillRef idx="1">
            <a:schemeClr val="accent3"/>
          </a:fillRef>
          <a:effectRef idx="0">
            <a:schemeClr val="accent3"/>
          </a:effectRef>
          <a:fontRef idx="minor">
            <a:schemeClr val="lt1"/>
          </a:fontRef>
        </p:style>
        <p:txBody>
          <a:bodyPr tIns="91440" rtlCol="0" anchor="t" anchorCtr="0"/>
          <a:lstStyle/>
          <a:p>
            <a:pPr algn="ctr">
              <a:lnSpc>
                <a:spcPct val="90000"/>
              </a:lnSpc>
            </a:pPr>
            <a:endParaRPr lang="en-US" sz="2100" b="1" spc="-50" dirty="0">
              <a:solidFill>
                <a:srgbClr val="304776"/>
              </a:solidFill>
              <a:latin typeface="Arial"/>
              <a:cs typeface="Arial"/>
            </a:endParaRPr>
          </a:p>
        </p:txBody>
      </p:sp>
      <p:sp>
        <p:nvSpPr>
          <p:cNvPr id="73" name="TextBox 72">
            <a:extLst>
              <a:ext uri="{FF2B5EF4-FFF2-40B4-BE49-F238E27FC236}">
                <a16:creationId xmlns:a16="http://schemas.microsoft.com/office/drawing/2014/main" id="{A1B0BBF9-09D1-40DF-988C-A9A90252EE9B}"/>
              </a:ext>
            </a:extLst>
          </p:cNvPr>
          <p:cNvSpPr txBox="1"/>
          <p:nvPr/>
        </p:nvSpPr>
        <p:spPr>
          <a:xfrm>
            <a:off x="6589241" y="5518891"/>
            <a:ext cx="529312" cy="276999"/>
          </a:xfrm>
          <a:prstGeom prst="rect">
            <a:avLst/>
          </a:prstGeom>
          <a:noFill/>
        </p:spPr>
        <p:txBody>
          <a:bodyPr wrap="square" rtlCol="0">
            <a:spAutoFit/>
          </a:bodyPr>
          <a:lstStyle/>
          <a:p>
            <a:r>
              <a:rPr lang="en-US" sz="1200" b="1" dirty="0">
                <a:solidFill>
                  <a:srgbClr val="00B050"/>
                </a:solidFill>
              </a:rPr>
              <a:t>+201</a:t>
            </a:r>
          </a:p>
        </p:txBody>
      </p:sp>
      <p:sp>
        <p:nvSpPr>
          <p:cNvPr id="74" name="Up Arrow 75">
            <a:extLst>
              <a:ext uri="{FF2B5EF4-FFF2-40B4-BE49-F238E27FC236}">
                <a16:creationId xmlns:a16="http://schemas.microsoft.com/office/drawing/2014/main" id="{4BF62FD5-B98F-4674-89C2-4F99C652F439}"/>
              </a:ext>
            </a:extLst>
          </p:cNvPr>
          <p:cNvSpPr/>
          <p:nvPr/>
        </p:nvSpPr>
        <p:spPr bwMode="auto">
          <a:xfrm>
            <a:off x="6551586" y="5552581"/>
            <a:ext cx="108390" cy="154439"/>
          </a:xfrm>
          <a:prstGeom prst="upArrow">
            <a:avLst/>
          </a:prstGeom>
          <a:ln/>
        </p:spPr>
        <p:style>
          <a:lnRef idx="2">
            <a:schemeClr val="accent3">
              <a:shade val="50000"/>
            </a:schemeClr>
          </a:lnRef>
          <a:fillRef idx="1">
            <a:schemeClr val="accent3"/>
          </a:fillRef>
          <a:effectRef idx="0">
            <a:schemeClr val="accent3"/>
          </a:effectRef>
          <a:fontRef idx="minor">
            <a:schemeClr val="lt1"/>
          </a:fontRef>
        </p:style>
        <p:txBody>
          <a:bodyPr tIns="91440" rtlCol="0" anchor="t" anchorCtr="0"/>
          <a:lstStyle/>
          <a:p>
            <a:pPr algn="ctr">
              <a:lnSpc>
                <a:spcPct val="90000"/>
              </a:lnSpc>
            </a:pPr>
            <a:endParaRPr lang="en-US" sz="2100" b="1" spc="-50" dirty="0">
              <a:solidFill>
                <a:srgbClr val="304776"/>
              </a:solidFill>
              <a:latin typeface="Arial"/>
              <a:cs typeface="Arial"/>
            </a:endParaRPr>
          </a:p>
        </p:txBody>
      </p:sp>
      <p:sp>
        <p:nvSpPr>
          <p:cNvPr id="75" name="TextBox 74">
            <a:extLst>
              <a:ext uri="{FF2B5EF4-FFF2-40B4-BE49-F238E27FC236}">
                <a16:creationId xmlns:a16="http://schemas.microsoft.com/office/drawing/2014/main" id="{9DC13FCB-FA52-4AA9-83D5-60362B339B81}"/>
              </a:ext>
            </a:extLst>
          </p:cNvPr>
          <p:cNvSpPr txBox="1"/>
          <p:nvPr/>
        </p:nvSpPr>
        <p:spPr>
          <a:xfrm>
            <a:off x="7228630" y="5614686"/>
            <a:ext cx="2210862" cy="215444"/>
          </a:xfrm>
          <a:prstGeom prst="rect">
            <a:avLst/>
          </a:prstGeom>
          <a:noFill/>
        </p:spPr>
        <p:txBody>
          <a:bodyPr wrap="square" rtlCol="0">
            <a:spAutoFit/>
          </a:bodyPr>
          <a:lstStyle/>
          <a:p>
            <a:r>
              <a:rPr lang="en-US" sz="800" b="1" dirty="0">
                <a:solidFill>
                  <a:srgbClr val="00B050"/>
                </a:solidFill>
              </a:rPr>
              <a:t>     *Mailing list is routinely updated.</a:t>
            </a:r>
          </a:p>
        </p:txBody>
      </p:sp>
      <p:pic>
        <p:nvPicPr>
          <p:cNvPr id="32" name="Picture 31">
            <a:extLst>
              <a:ext uri="{FF2B5EF4-FFF2-40B4-BE49-F238E27FC236}">
                <a16:creationId xmlns:a16="http://schemas.microsoft.com/office/drawing/2014/main" id="{FB3CE7A0-37AB-4AF6-B299-578CB8D17396}"/>
              </a:ext>
            </a:extLst>
          </p:cNvPr>
          <p:cNvPicPr>
            <a:picLocks noChangeAspect="1"/>
          </p:cNvPicPr>
          <p:nvPr/>
        </p:nvPicPr>
        <p:blipFill>
          <a:blip r:embed="rId12"/>
          <a:stretch>
            <a:fillRect/>
          </a:stretch>
        </p:blipFill>
        <p:spPr>
          <a:xfrm>
            <a:off x="2272401" y="1783500"/>
            <a:ext cx="3693751" cy="978136"/>
          </a:xfrm>
          <a:prstGeom prst="rect">
            <a:avLst/>
          </a:prstGeom>
        </p:spPr>
      </p:pic>
      <p:pic>
        <p:nvPicPr>
          <p:cNvPr id="37" name="Picture 36">
            <a:extLst>
              <a:ext uri="{FF2B5EF4-FFF2-40B4-BE49-F238E27FC236}">
                <a16:creationId xmlns:a16="http://schemas.microsoft.com/office/drawing/2014/main" id="{1D8B74F6-8CC3-4CFC-B183-9ED385837ADF}"/>
              </a:ext>
            </a:extLst>
          </p:cNvPr>
          <p:cNvPicPr>
            <a:picLocks noChangeAspect="1"/>
          </p:cNvPicPr>
          <p:nvPr/>
        </p:nvPicPr>
        <p:blipFill>
          <a:blip r:embed="rId13"/>
          <a:stretch>
            <a:fillRect/>
          </a:stretch>
        </p:blipFill>
        <p:spPr>
          <a:xfrm>
            <a:off x="2519026" y="3037830"/>
            <a:ext cx="1141144" cy="1162474"/>
          </a:xfrm>
          <a:prstGeom prst="rect">
            <a:avLst/>
          </a:prstGeom>
        </p:spPr>
      </p:pic>
      <p:pic>
        <p:nvPicPr>
          <p:cNvPr id="7" name="Picture 6">
            <a:extLst>
              <a:ext uri="{FF2B5EF4-FFF2-40B4-BE49-F238E27FC236}">
                <a16:creationId xmlns:a16="http://schemas.microsoft.com/office/drawing/2014/main" id="{B0ABA6A7-B5D2-47DD-BFC5-CA494CDCCBF9}"/>
              </a:ext>
            </a:extLst>
          </p:cNvPr>
          <p:cNvPicPr>
            <a:picLocks noChangeAspect="1"/>
          </p:cNvPicPr>
          <p:nvPr/>
        </p:nvPicPr>
        <p:blipFill>
          <a:blip r:embed="rId14"/>
          <a:stretch>
            <a:fillRect/>
          </a:stretch>
        </p:blipFill>
        <p:spPr>
          <a:xfrm>
            <a:off x="2219516" y="1809066"/>
            <a:ext cx="3676797" cy="941921"/>
          </a:xfrm>
          <a:prstGeom prst="rect">
            <a:avLst/>
          </a:prstGeom>
        </p:spPr>
      </p:pic>
      <p:sp>
        <p:nvSpPr>
          <p:cNvPr id="43" name="Rectangle 42"/>
          <p:cNvSpPr/>
          <p:nvPr/>
        </p:nvSpPr>
        <p:spPr>
          <a:xfrm>
            <a:off x="3513004" y="1698196"/>
            <a:ext cx="1819177" cy="261610"/>
          </a:xfrm>
          <a:prstGeom prst="rect">
            <a:avLst/>
          </a:prstGeom>
        </p:spPr>
        <p:txBody>
          <a:bodyPr wrap="square">
            <a:spAutoFit/>
          </a:bodyPr>
          <a:lstStyle/>
          <a:p>
            <a:r>
              <a:rPr lang="en-US" sz="1100" b="1" i="1" dirty="0"/>
              <a:t>How is traffic over time?</a:t>
            </a:r>
          </a:p>
        </p:txBody>
      </p:sp>
      <p:sp>
        <p:nvSpPr>
          <p:cNvPr id="47" name="TextBox 46">
            <a:extLst>
              <a:ext uri="{FF2B5EF4-FFF2-40B4-BE49-F238E27FC236}">
                <a16:creationId xmlns:a16="http://schemas.microsoft.com/office/drawing/2014/main" id="{E313ACCC-1F2C-427D-9B81-38934E65D0C3}"/>
              </a:ext>
            </a:extLst>
          </p:cNvPr>
          <p:cNvSpPr txBox="1"/>
          <p:nvPr/>
        </p:nvSpPr>
        <p:spPr>
          <a:xfrm>
            <a:off x="4228021" y="1927834"/>
            <a:ext cx="702194" cy="276999"/>
          </a:xfrm>
          <a:prstGeom prst="rect">
            <a:avLst/>
          </a:prstGeom>
          <a:noFill/>
        </p:spPr>
        <p:txBody>
          <a:bodyPr wrap="square" rtlCol="0">
            <a:spAutoFit/>
          </a:bodyPr>
          <a:lstStyle/>
          <a:p>
            <a:r>
              <a:rPr lang="en-US" sz="1200" b="1" dirty="0">
                <a:solidFill>
                  <a:srgbClr val="00B050"/>
                </a:solidFill>
              </a:rPr>
              <a:t>+5.4%</a:t>
            </a:r>
          </a:p>
        </p:txBody>
      </p:sp>
      <p:sp>
        <p:nvSpPr>
          <p:cNvPr id="70" name="Up Arrow 75">
            <a:extLst>
              <a:ext uri="{FF2B5EF4-FFF2-40B4-BE49-F238E27FC236}">
                <a16:creationId xmlns:a16="http://schemas.microsoft.com/office/drawing/2014/main" id="{F1A6A200-E3E2-46E2-85A3-247D45B25C63}"/>
              </a:ext>
            </a:extLst>
          </p:cNvPr>
          <p:cNvSpPr/>
          <p:nvPr/>
        </p:nvSpPr>
        <p:spPr bwMode="auto">
          <a:xfrm>
            <a:off x="4183519" y="1984954"/>
            <a:ext cx="108390" cy="154439"/>
          </a:xfrm>
          <a:prstGeom prst="upArrow">
            <a:avLst/>
          </a:prstGeom>
          <a:ln/>
        </p:spPr>
        <p:style>
          <a:lnRef idx="2">
            <a:schemeClr val="accent3">
              <a:shade val="50000"/>
            </a:schemeClr>
          </a:lnRef>
          <a:fillRef idx="1">
            <a:schemeClr val="accent3"/>
          </a:fillRef>
          <a:effectRef idx="0">
            <a:schemeClr val="accent3"/>
          </a:effectRef>
          <a:fontRef idx="minor">
            <a:schemeClr val="lt1"/>
          </a:fontRef>
        </p:style>
        <p:txBody>
          <a:bodyPr tIns="91440" rtlCol="0" anchor="t" anchorCtr="0"/>
          <a:lstStyle/>
          <a:p>
            <a:pPr algn="ctr">
              <a:lnSpc>
                <a:spcPct val="90000"/>
              </a:lnSpc>
            </a:pPr>
            <a:endParaRPr lang="en-US" sz="2100" b="1" spc="-50" dirty="0">
              <a:solidFill>
                <a:srgbClr val="304776"/>
              </a:solidFill>
              <a:latin typeface="Arial"/>
              <a:cs typeface="Arial"/>
            </a:endParaRPr>
          </a:p>
        </p:txBody>
      </p:sp>
      <p:pic>
        <p:nvPicPr>
          <p:cNvPr id="29" name="Picture 28">
            <a:extLst>
              <a:ext uri="{FF2B5EF4-FFF2-40B4-BE49-F238E27FC236}">
                <a16:creationId xmlns:a16="http://schemas.microsoft.com/office/drawing/2014/main" id="{D0E88D54-545F-4865-B02F-1DA5A5A812A8}"/>
              </a:ext>
            </a:extLst>
          </p:cNvPr>
          <p:cNvPicPr>
            <a:picLocks noChangeAspect="1"/>
          </p:cNvPicPr>
          <p:nvPr/>
        </p:nvPicPr>
        <p:blipFill>
          <a:blip r:embed="rId15"/>
          <a:stretch>
            <a:fillRect/>
          </a:stretch>
        </p:blipFill>
        <p:spPr>
          <a:xfrm>
            <a:off x="2532187" y="3062758"/>
            <a:ext cx="1141144" cy="1110848"/>
          </a:xfrm>
          <a:prstGeom prst="rect">
            <a:avLst/>
          </a:prstGeom>
        </p:spPr>
      </p:pic>
      <p:pic>
        <p:nvPicPr>
          <p:cNvPr id="38" name="Picture 37">
            <a:extLst>
              <a:ext uri="{FF2B5EF4-FFF2-40B4-BE49-F238E27FC236}">
                <a16:creationId xmlns:a16="http://schemas.microsoft.com/office/drawing/2014/main" id="{0246E2C0-9A07-4717-B79A-801DF91AF943}"/>
              </a:ext>
            </a:extLst>
          </p:cNvPr>
          <p:cNvPicPr>
            <a:picLocks noChangeAspect="1"/>
          </p:cNvPicPr>
          <p:nvPr/>
        </p:nvPicPr>
        <p:blipFill>
          <a:blip r:embed="rId16"/>
          <a:stretch>
            <a:fillRect/>
          </a:stretch>
        </p:blipFill>
        <p:spPr>
          <a:xfrm>
            <a:off x="6179316" y="3021993"/>
            <a:ext cx="1116811" cy="1142427"/>
          </a:xfrm>
          <a:prstGeom prst="rect">
            <a:avLst/>
          </a:prstGeom>
        </p:spPr>
      </p:pic>
      <p:pic>
        <p:nvPicPr>
          <p:cNvPr id="41" name="Picture 40">
            <a:extLst>
              <a:ext uri="{FF2B5EF4-FFF2-40B4-BE49-F238E27FC236}">
                <a16:creationId xmlns:a16="http://schemas.microsoft.com/office/drawing/2014/main" id="{7E2F916E-CD33-478D-8CB4-5B6616148AA5}"/>
              </a:ext>
            </a:extLst>
          </p:cNvPr>
          <p:cNvPicPr>
            <a:picLocks noChangeAspect="1"/>
          </p:cNvPicPr>
          <p:nvPr/>
        </p:nvPicPr>
        <p:blipFill>
          <a:blip r:embed="rId17"/>
          <a:stretch>
            <a:fillRect/>
          </a:stretch>
        </p:blipFill>
        <p:spPr>
          <a:xfrm>
            <a:off x="6228393" y="1922355"/>
            <a:ext cx="3258375" cy="822785"/>
          </a:xfrm>
          <a:prstGeom prst="rect">
            <a:avLst/>
          </a:prstGeom>
        </p:spPr>
      </p:pic>
      <p:sp>
        <p:nvSpPr>
          <p:cNvPr id="56" name="Rectangle 55"/>
          <p:cNvSpPr/>
          <p:nvPr/>
        </p:nvSpPr>
        <p:spPr>
          <a:xfrm>
            <a:off x="6890982" y="1736966"/>
            <a:ext cx="2014929" cy="261610"/>
          </a:xfrm>
          <a:prstGeom prst="rect">
            <a:avLst/>
          </a:prstGeom>
        </p:spPr>
        <p:txBody>
          <a:bodyPr wrap="square">
            <a:spAutoFit/>
          </a:bodyPr>
          <a:lstStyle/>
          <a:p>
            <a:r>
              <a:rPr lang="en-US" sz="1100" b="1" i="1" dirty="0"/>
              <a:t>How is traffic over time?</a:t>
            </a:r>
          </a:p>
        </p:txBody>
      </p:sp>
      <p:sp>
        <p:nvSpPr>
          <p:cNvPr id="65" name="TextBox 64">
            <a:extLst>
              <a:ext uri="{FF2B5EF4-FFF2-40B4-BE49-F238E27FC236}">
                <a16:creationId xmlns:a16="http://schemas.microsoft.com/office/drawing/2014/main" id="{09B2A8FF-0A4C-494D-8726-B338605D61EB}"/>
              </a:ext>
            </a:extLst>
          </p:cNvPr>
          <p:cNvSpPr txBox="1"/>
          <p:nvPr/>
        </p:nvSpPr>
        <p:spPr>
          <a:xfrm>
            <a:off x="8032460" y="1946222"/>
            <a:ext cx="670376" cy="276999"/>
          </a:xfrm>
          <a:prstGeom prst="rect">
            <a:avLst/>
          </a:prstGeom>
          <a:noFill/>
        </p:spPr>
        <p:txBody>
          <a:bodyPr wrap="square" rtlCol="0">
            <a:spAutoFit/>
          </a:bodyPr>
          <a:lstStyle/>
          <a:p>
            <a:r>
              <a:rPr lang="en-US" sz="1200" b="1" dirty="0">
                <a:solidFill>
                  <a:srgbClr val="C00000"/>
                </a:solidFill>
              </a:rPr>
              <a:t>-2.8%</a:t>
            </a:r>
          </a:p>
        </p:txBody>
      </p:sp>
      <p:sp>
        <p:nvSpPr>
          <p:cNvPr id="66" name="Up Arrow 54">
            <a:extLst>
              <a:ext uri="{FF2B5EF4-FFF2-40B4-BE49-F238E27FC236}">
                <a16:creationId xmlns:a16="http://schemas.microsoft.com/office/drawing/2014/main" id="{00DCAFC3-80B5-47E0-8704-E3F3D2D9A301}"/>
              </a:ext>
            </a:extLst>
          </p:cNvPr>
          <p:cNvSpPr/>
          <p:nvPr/>
        </p:nvSpPr>
        <p:spPr bwMode="auto">
          <a:xfrm flipH="1" flipV="1">
            <a:off x="7960340" y="1992389"/>
            <a:ext cx="108390" cy="154439"/>
          </a:xfrm>
          <a:prstGeom prst="upArrow">
            <a:avLst/>
          </a:prstGeom>
          <a:ln/>
        </p:spPr>
        <p:style>
          <a:lnRef idx="2">
            <a:schemeClr val="accent2">
              <a:shade val="50000"/>
            </a:schemeClr>
          </a:lnRef>
          <a:fillRef idx="1">
            <a:schemeClr val="accent2"/>
          </a:fillRef>
          <a:effectRef idx="0">
            <a:schemeClr val="accent2"/>
          </a:effectRef>
          <a:fontRef idx="minor">
            <a:schemeClr val="lt1"/>
          </a:fontRef>
        </p:style>
        <p:txBody>
          <a:bodyPr tIns="91440" rtlCol="0" anchor="t" anchorCtr="0"/>
          <a:lstStyle/>
          <a:p>
            <a:pPr algn="ctr">
              <a:lnSpc>
                <a:spcPct val="90000"/>
              </a:lnSpc>
            </a:pPr>
            <a:endParaRPr lang="en-US" sz="2100" b="1" spc="-50" dirty="0">
              <a:solidFill>
                <a:srgbClr val="304776"/>
              </a:solidFill>
              <a:latin typeface="Arial"/>
              <a:cs typeface="Arial"/>
            </a:endParaRPr>
          </a:p>
        </p:txBody>
      </p:sp>
    </p:spTree>
    <p:extLst>
      <p:ext uri="{BB962C8B-B14F-4D97-AF65-F5344CB8AC3E}">
        <p14:creationId xmlns:p14="http://schemas.microsoft.com/office/powerpoint/2010/main" val="3795845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MEP Builder &amp; r2 HIGHLIGHTS</a:t>
            </a:r>
          </a:p>
        </p:txBody>
      </p:sp>
      <p:sp>
        <p:nvSpPr>
          <p:cNvPr id="2" name="TextBox 1"/>
          <p:cNvSpPr txBox="1"/>
          <p:nvPr/>
        </p:nvSpPr>
        <p:spPr>
          <a:xfrm>
            <a:off x="6692344" y="1562124"/>
            <a:ext cx="2997200"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20A0E"/>
                </a:solidFill>
              </a:rPr>
              <a:t>Total 104 downloads between April-Jul 2022</a:t>
            </a:r>
          </a:p>
          <a:p>
            <a:pPr marL="285750" indent="-285750">
              <a:buFont typeface="Arial" panose="020B0604020202020204" pitchFamily="34" charset="0"/>
              <a:buChar char="•"/>
            </a:pPr>
            <a:r>
              <a:rPr lang="en-US" sz="1600" dirty="0">
                <a:solidFill>
                  <a:srgbClr val="020A0E"/>
                </a:solidFill>
              </a:rPr>
              <a:t>Available on Source Forge and directly on NIEM.gov</a:t>
            </a:r>
          </a:p>
          <a:p>
            <a:pPr marL="285750" indent="-285750">
              <a:buFont typeface="Arial" panose="020B0604020202020204" pitchFamily="34" charset="0"/>
              <a:buChar char="•"/>
            </a:pPr>
            <a:r>
              <a:rPr lang="en-US" sz="1600" dirty="0">
                <a:solidFill>
                  <a:srgbClr val="020A0E"/>
                </a:solidFill>
              </a:rPr>
              <a:t>Demoed during NIEM Technical Trainings for June/July ‘22</a:t>
            </a:r>
          </a:p>
          <a:p>
            <a:pPr marL="285750" indent="-285750">
              <a:buFont typeface="Arial" panose="020B0604020202020204" pitchFamily="34" charset="0"/>
              <a:buChar char="•"/>
            </a:pPr>
            <a:endParaRPr lang="en-US" sz="1600" dirty="0">
              <a:solidFill>
                <a:srgbClr val="020A0E"/>
              </a:solidFill>
            </a:endParaRPr>
          </a:p>
        </p:txBody>
      </p:sp>
      <p:sp>
        <p:nvSpPr>
          <p:cNvPr id="9" name="TextBox 8">
            <a:extLst>
              <a:ext uri="{FF2B5EF4-FFF2-40B4-BE49-F238E27FC236}">
                <a16:creationId xmlns:a16="http://schemas.microsoft.com/office/drawing/2014/main" id="{176F4B62-9316-4E7B-BAE4-03A64BE5C48F}"/>
              </a:ext>
            </a:extLst>
          </p:cNvPr>
          <p:cNvSpPr txBox="1"/>
          <p:nvPr/>
        </p:nvSpPr>
        <p:spPr>
          <a:xfrm>
            <a:off x="6692344" y="1146489"/>
            <a:ext cx="2157016" cy="338554"/>
          </a:xfrm>
          <a:prstGeom prst="rect">
            <a:avLst/>
          </a:prstGeom>
          <a:noFill/>
        </p:spPr>
        <p:txBody>
          <a:bodyPr wrap="square" rtlCol="0">
            <a:spAutoFit/>
          </a:bodyPr>
          <a:lstStyle/>
          <a:p>
            <a:r>
              <a:rPr lang="en-US" sz="1600" b="1" u="sng" dirty="0">
                <a:solidFill>
                  <a:srgbClr val="020A0E"/>
                </a:solidFill>
              </a:rPr>
              <a:t>MEP Builder</a:t>
            </a:r>
          </a:p>
        </p:txBody>
      </p:sp>
      <p:pic>
        <p:nvPicPr>
          <p:cNvPr id="11" name="Picture 10">
            <a:extLst>
              <a:ext uri="{FF2B5EF4-FFF2-40B4-BE49-F238E27FC236}">
                <a16:creationId xmlns:a16="http://schemas.microsoft.com/office/drawing/2014/main" id="{6D8D04FC-2872-4462-98F6-6A96DD708106}"/>
              </a:ext>
            </a:extLst>
          </p:cNvPr>
          <p:cNvPicPr>
            <a:picLocks noChangeAspect="1"/>
          </p:cNvPicPr>
          <p:nvPr/>
        </p:nvPicPr>
        <p:blipFill>
          <a:blip r:embed="rId2"/>
          <a:stretch>
            <a:fillRect/>
          </a:stretch>
        </p:blipFill>
        <p:spPr>
          <a:xfrm>
            <a:off x="2123440" y="4069428"/>
            <a:ext cx="4246880" cy="1795810"/>
          </a:xfrm>
          <a:prstGeom prst="rect">
            <a:avLst/>
          </a:prstGeom>
          <a:effectLst>
            <a:outerShdw blurRad="50800" dist="38100" dir="2700000" algn="tl" rotWithShape="0">
              <a:prstClr val="black">
                <a:alpha val="40000"/>
              </a:prstClr>
            </a:outerShdw>
          </a:effectLst>
        </p:spPr>
      </p:pic>
      <p:cxnSp>
        <p:nvCxnSpPr>
          <p:cNvPr id="13" name="Straight Connector 12">
            <a:extLst>
              <a:ext uri="{FF2B5EF4-FFF2-40B4-BE49-F238E27FC236}">
                <a16:creationId xmlns:a16="http://schemas.microsoft.com/office/drawing/2014/main" id="{07E8AE94-E821-4C93-8DFD-DF04A3738220}"/>
              </a:ext>
            </a:extLst>
          </p:cNvPr>
          <p:cNvCxnSpPr/>
          <p:nvPr/>
        </p:nvCxnSpPr>
        <p:spPr>
          <a:xfrm>
            <a:off x="2143760" y="3881120"/>
            <a:ext cx="7904480" cy="0"/>
          </a:xfrm>
          <a:prstGeom prst="line">
            <a:avLst/>
          </a:prstGeom>
          <a:ln w="25400"/>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DD544181-9C6C-4A70-84FE-D88AFAC79273}"/>
              </a:ext>
            </a:extLst>
          </p:cNvPr>
          <p:cNvSpPr txBox="1"/>
          <p:nvPr/>
        </p:nvSpPr>
        <p:spPr>
          <a:xfrm>
            <a:off x="6692344" y="4543342"/>
            <a:ext cx="3387924" cy="172354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20A0E"/>
                </a:solidFill>
              </a:rPr>
              <a:t>Launched for DoD in May ‘22</a:t>
            </a:r>
          </a:p>
          <a:p>
            <a:pPr marL="285750" indent="-285750">
              <a:buFont typeface="Arial" panose="020B0604020202020204" pitchFamily="34" charset="0"/>
              <a:buChar char="•"/>
            </a:pPr>
            <a:r>
              <a:rPr lang="en-US" sz="1600" dirty="0">
                <a:solidFill>
                  <a:srgbClr val="020A0E"/>
                </a:solidFill>
              </a:rPr>
              <a:t>4 Approved IEPDs / Message Specifications</a:t>
            </a:r>
          </a:p>
          <a:p>
            <a:pPr marL="285750" indent="-285750">
              <a:buFont typeface="Arial" panose="020B0604020202020204" pitchFamily="34" charset="0"/>
              <a:buChar char="•"/>
            </a:pPr>
            <a:r>
              <a:rPr lang="en-US" sz="1600" dirty="0">
                <a:solidFill>
                  <a:srgbClr val="020A0E"/>
                </a:solidFill>
              </a:rPr>
              <a:t>70+ User Views</a:t>
            </a:r>
          </a:p>
          <a:p>
            <a:pPr marL="285750" indent="-285750">
              <a:buFont typeface="Arial" panose="020B0604020202020204" pitchFamily="34" charset="0"/>
              <a:buChar char="•"/>
            </a:pPr>
            <a:r>
              <a:rPr lang="en-US" sz="1400" b="1" dirty="0">
                <a:solidFill>
                  <a:srgbClr val="020A0E"/>
                </a:solidFill>
              </a:rPr>
              <a:t>Most Viewed:</a:t>
            </a:r>
          </a:p>
          <a:p>
            <a:pPr lvl="1"/>
            <a:r>
              <a:rPr lang="en-US" sz="1400" dirty="0">
                <a:solidFill>
                  <a:srgbClr val="020A0E"/>
                </a:solidFill>
              </a:rPr>
              <a:t>Joint Non-Kinetic Effectiveness (JNKE)</a:t>
            </a:r>
          </a:p>
        </p:txBody>
      </p:sp>
      <p:sp>
        <p:nvSpPr>
          <p:cNvPr id="15" name="TextBox 14">
            <a:extLst>
              <a:ext uri="{FF2B5EF4-FFF2-40B4-BE49-F238E27FC236}">
                <a16:creationId xmlns:a16="http://schemas.microsoft.com/office/drawing/2014/main" id="{E1396C60-3C0A-4A5B-B8E4-A63040B7AC7B}"/>
              </a:ext>
            </a:extLst>
          </p:cNvPr>
          <p:cNvSpPr txBox="1"/>
          <p:nvPr/>
        </p:nvSpPr>
        <p:spPr>
          <a:xfrm>
            <a:off x="6692344" y="4030413"/>
            <a:ext cx="3387924" cy="338554"/>
          </a:xfrm>
          <a:prstGeom prst="rect">
            <a:avLst/>
          </a:prstGeom>
          <a:noFill/>
        </p:spPr>
        <p:txBody>
          <a:bodyPr wrap="square" rtlCol="0">
            <a:spAutoFit/>
          </a:bodyPr>
          <a:lstStyle/>
          <a:p>
            <a:r>
              <a:rPr lang="en-US" sz="1600" b="1" u="sng" dirty="0">
                <a:solidFill>
                  <a:srgbClr val="020A0E"/>
                </a:solidFill>
              </a:rPr>
              <a:t>Restricted Registry &amp; Repository</a:t>
            </a:r>
          </a:p>
        </p:txBody>
      </p:sp>
      <p:pic>
        <p:nvPicPr>
          <p:cNvPr id="5" name="Picture 4">
            <a:extLst>
              <a:ext uri="{FF2B5EF4-FFF2-40B4-BE49-F238E27FC236}">
                <a16:creationId xmlns:a16="http://schemas.microsoft.com/office/drawing/2014/main" id="{BF0505AB-8D16-4DFC-8A5C-287A8F0DF1DB}"/>
              </a:ext>
            </a:extLst>
          </p:cNvPr>
          <p:cNvPicPr>
            <a:picLocks noChangeAspect="1"/>
          </p:cNvPicPr>
          <p:nvPr/>
        </p:nvPicPr>
        <p:blipFill>
          <a:blip r:embed="rId3"/>
          <a:stretch>
            <a:fillRect/>
          </a:stretch>
        </p:blipFill>
        <p:spPr>
          <a:xfrm>
            <a:off x="2052320" y="1255689"/>
            <a:ext cx="4318000" cy="209995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2150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D90B-6B9F-4216-A760-603A01DCCE74}"/>
              </a:ext>
            </a:extLst>
          </p:cNvPr>
          <p:cNvSpPr>
            <a:spLocks noGrp="1"/>
          </p:cNvSpPr>
          <p:nvPr>
            <p:ph type="title"/>
          </p:nvPr>
        </p:nvSpPr>
        <p:spPr>
          <a:xfrm>
            <a:off x="1981200" y="247582"/>
            <a:ext cx="8229600" cy="811358"/>
          </a:xfrm>
        </p:spPr>
        <p:txBody>
          <a:bodyPr>
            <a:normAutofit/>
          </a:bodyPr>
          <a:lstStyle/>
          <a:p>
            <a:r>
              <a:rPr lang="en-US" dirty="0"/>
              <a:t>NIEM</a:t>
            </a:r>
            <a:r>
              <a:rPr lang="en-US" dirty="0">
                <a:solidFill>
                  <a:srgbClr val="7F7F7F"/>
                </a:solidFill>
              </a:rPr>
              <a:t> 5.1 Recap</a:t>
            </a:r>
          </a:p>
        </p:txBody>
      </p:sp>
      <p:sp>
        <p:nvSpPr>
          <p:cNvPr id="4" name="Slide Number Placeholder 3">
            <a:extLst>
              <a:ext uri="{FF2B5EF4-FFF2-40B4-BE49-F238E27FC236}">
                <a16:creationId xmlns:a16="http://schemas.microsoft.com/office/drawing/2014/main" id="{78F8FCF1-8D6F-4FC8-97B9-95F2A6E235D6}"/>
              </a:ext>
            </a:extLst>
          </p:cNvPr>
          <p:cNvSpPr>
            <a:spLocks noGrp="1"/>
          </p:cNvSpPr>
          <p:nvPr>
            <p:ph type="sldNum" sz="quarter" idx="12"/>
          </p:nvPr>
        </p:nvSpPr>
        <p:spPr/>
        <p:txBody>
          <a:bodyPr/>
          <a:lstStyle/>
          <a:p>
            <a:pPr algn="r">
              <a:defRPr/>
            </a:pPr>
            <a:endParaRPr lang="en-US" sz="1200" dirty="0">
              <a:solidFill>
                <a:srgbClr val="8B8B8B">
                  <a:tint val="75000"/>
                </a:srgbClr>
              </a:solidFill>
              <a:latin typeface="Arial"/>
            </a:endParaRPr>
          </a:p>
        </p:txBody>
      </p:sp>
      <p:sp>
        <p:nvSpPr>
          <p:cNvPr id="6" name="Content Placeholder 2">
            <a:extLst>
              <a:ext uri="{FF2B5EF4-FFF2-40B4-BE49-F238E27FC236}">
                <a16:creationId xmlns:a16="http://schemas.microsoft.com/office/drawing/2014/main" id="{71B28740-240D-4D70-8031-4D6AEAD71F6D}"/>
              </a:ext>
            </a:extLst>
          </p:cNvPr>
          <p:cNvSpPr>
            <a:spLocks noGrp="1"/>
          </p:cNvSpPr>
          <p:nvPr>
            <p:ph idx="1"/>
          </p:nvPr>
        </p:nvSpPr>
        <p:spPr>
          <a:xfrm>
            <a:off x="1678379" y="1195857"/>
            <a:ext cx="8989621" cy="5160493"/>
          </a:xfrm>
        </p:spPr>
        <p:txBody>
          <a:bodyPr numCol="1">
            <a:normAutofit/>
          </a:bodyPr>
          <a:lstStyle/>
          <a:p>
            <a:r>
              <a:rPr lang="en-US" sz="2000" b="1" dirty="0"/>
              <a:t>Biometrics – Added new DNA and pedigree content</a:t>
            </a:r>
            <a:br>
              <a:rPr lang="en-US" sz="2000" b="1" dirty="0"/>
            </a:br>
            <a:endParaRPr lang="en-US" sz="2000" b="1" dirty="0"/>
          </a:p>
          <a:p>
            <a:r>
              <a:rPr lang="en-US" sz="2000" b="1" dirty="0"/>
              <a:t>CUI – Refactored Limited Dissemination Control codes</a:t>
            </a:r>
            <a:br>
              <a:rPr lang="en-US" sz="2000" b="1" dirty="0"/>
            </a:br>
            <a:endParaRPr lang="en-US" sz="2000" b="1" dirty="0"/>
          </a:p>
          <a:p>
            <a:r>
              <a:rPr lang="en-US" sz="2000" b="1" dirty="0"/>
              <a:t>Cyber (new) – Added content supporting federal and SLTT cyber incident reporting requirements</a:t>
            </a:r>
            <a:br>
              <a:rPr lang="en-US" sz="2000" b="1" dirty="0"/>
            </a:br>
            <a:endParaRPr lang="en-US" sz="2000" b="1" dirty="0"/>
          </a:p>
          <a:p>
            <a:r>
              <a:rPr lang="en-US" sz="2000" b="1" dirty="0"/>
              <a:t>Emergency Management – Added flood damage claim content from OpenFEMA</a:t>
            </a:r>
            <a:br>
              <a:rPr lang="en-US" sz="2000" b="1" dirty="0"/>
            </a:br>
            <a:endParaRPr lang="en-US" sz="2000" b="1" dirty="0"/>
          </a:p>
          <a:p>
            <a:r>
              <a:rPr lang="en-US" sz="2000" b="1" dirty="0"/>
              <a:t>Justice – Refactored and updated National Crime Information Center (NCIC) content</a:t>
            </a:r>
            <a:br>
              <a:rPr lang="en-US" sz="2000" b="1" dirty="0"/>
            </a:br>
            <a:endParaRPr lang="en-US" sz="2000" b="1" dirty="0"/>
          </a:p>
          <a:p>
            <a:r>
              <a:rPr lang="en-US" sz="2000" b="1" dirty="0"/>
              <a:t>Military Operations – Added cyber-related content from the Joint Non-Kinetic Effectiveness (JNKE) IEPD</a:t>
            </a:r>
          </a:p>
        </p:txBody>
      </p:sp>
      <p:sp>
        <p:nvSpPr>
          <p:cNvPr id="5" name="TextBox 4">
            <a:extLst>
              <a:ext uri="{FF2B5EF4-FFF2-40B4-BE49-F238E27FC236}">
                <a16:creationId xmlns:a16="http://schemas.microsoft.com/office/drawing/2014/main" id="{8255720F-3E6C-45A0-8B7A-8D07AA5F3D6D}"/>
              </a:ext>
            </a:extLst>
          </p:cNvPr>
          <p:cNvSpPr txBox="1"/>
          <p:nvPr/>
        </p:nvSpPr>
        <p:spPr>
          <a:xfrm>
            <a:off x="5947954" y="6305007"/>
            <a:ext cx="365760" cy="276999"/>
          </a:xfrm>
          <a:prstGeom prst="rect">
            <a:avLst/>
          </a:prstGeom>
          <a:noFill/>
        </p:spPr>
        <p:txBody>
          <a:bodyPr wrap="square" rtlCol="0">
            <a:spAutoFit/>
          </a:bodyPr>
          <a:lstStyle/>
          <a:p>
            <a:pPr>
              <a:defRPr/>
            </a:pPr>
            <a:r>
              <a:rPr lang="en-US" sz="1200" dirty="0">
                <a:solidFill>
                  <a:srgbClr val="1F497D"/>
                </a:solidFill>
                <a:latin typeface="Arial"/>
              </a:rPr>
              <a:t>31</a:t>
            </a:r>
          </a:p>
        </p:txBody>
      </p:sp>
    </p:spTree>
    <p:extLst>
      <p:ext uri="{BB962C8B-B14F-4D97-AF65-F5344CB8AC3E}">
        <p14:creationId xmlns:p14="http://schemas.microsoft.com/office/powerpoint/2010/main" val="564975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D90B-6B9F-4216-A760-603A01DCCE74}"/>
              </a:ext>
            </a:extLst>
          </p:cNvPr>
          <p:cNvSpPr>
            <a:spLocks noGrp="1"/>
          </p:cNvSpPr>
          <p:nvPr>
            <p:ph type="title"/>
          </p:nvPr>
        </p:nvSpPr>
        <p:spPr>
          <a:xfrm>
            <a:off x="1981200" y="247582"/>
            <a:ext cx="8229600" cy="811358"/>
          </a:xfrm>
        </p:spPr>
        <p:txBody>
          <a:bodyPr>
            <a:normAutofit/>
          </a:bodyPr>
          <a:lstStyle/>
          <a:p>
            <a:r>
              <a:rPr lang="en-US" dirty="0"/>
              <a:t>NIEM 5.2 Plans</a:t>
            </a:r>
          </a:p>
        </p:txBody>
      </p:sp>
      <p:sp>
        <p:nvSpPr>
          <p:cNvPr id="4" name="Slide Number Placeholder 3">
            <a:extLst>
              <a:ext uri="{FF2B5EF4-FFF2-40B4-BE49-F238E27FC236}">
                <a16:creationId xmlns:a16="http://schemas.microsoft.com/office/drawing/2014/main" id="{78F8FCF1-8D6F-4FC8-97B9-95F2A6E235D6}"/>
              </a:ext>
            </a:extLst>
          </p:cNvPr>
          <p:cNvSpPr>
            <a:spLocks noGrp="1"/>
          </p:cNvSpPr>
          <p:nvPr>
            <p:ph type="sldNum" sz="quarter" idx="12"/>
          </p:nvPr>
        </p:nvSpPr>
        <p:spPr/>
        <p:txBody>
          <a:bodyPr/>
          <a:lstStyle/>
          <a:p>
            <a:pPr algn="r">
              <a:defRPr/>
            </a:pPr>
            <a:endParaRPr lang="en-US" sz="1200" dirty="0">
              <a:solidFill>
                <a:srgbClr val="8B8B8B">
                  <a:tint val="75000"/>
                </a:srgbClr>
              </a:solidFill>
              <a:latin typeface="Arial"/>
            </a:endParaRPr>
          </a:p>
        </p:txBody>
      </p:sp>
      <p:sp>
        <p:nvSpPr>
          <p:cNvPr id="6" name="Content Placeholder 2">
            <a:extLst>
              <a:ext uri="{FF2B5EF4-FFF2-40B4-BE49-F238E27FC236}">
                <a16:creationId xmlns:a16="http://schemas.microsoft.com/office/drawing/2014/main" id="{71B28740-240D-4D70-8031-4D6AEAD71F6D}"/>
              </a:ext>
            </a:extLst>
          </p:cNvPr>
          <p:cNvSpPr>
            <a:spLocks noGrp="1"/>
          </p:cNvSpPr>
          <p:nvPr>
            <p:ph idx="1"/>
          </p:nvPr>
        </p:nvSpPr>
        <p:spPr>
          <a:xfrm>
            <a:off x="1678379" y="1195857"/>
            <a:ext cx="8989621" cy="5160493"/>
          </a:xfrm>
        </p:spPr>
        <p:txBody>
          <a:bodyPr numCol="1">
            <a:normAutofit fontScale="92500" lnSpcReduction="20000"/>
          </a:bodyPr>
          <a:lstStyle/>
          <a:p>
            <a:r>
              <a:rPr lang="en-US" sz="2200" b="1" dirty="0"/>
              <a:t>Cyber</a:t>
            </a:r>
            <a:r>
              <a:rPr lang="en-US" sz="2000" b="1" dirty="0"/>
              <a:t> </a:t>
            </a:r>
            <a:br>
              <a:rPr lang="en-US" sz="2000" b="1" dirty="0"/>
            </a:br>
            <a:endParaRPr lang="en-US" sz="2000" b="1" dirty="0"/>
          </a:p>
          <a:p>
            <a:pPr lvl="1"/>
            <a:r>
              <a:rPr lang="en-US" sz="1900" b="1" dirty="0"/>
              <a:t>Adding Cyber Physical System (CPS) content</a:t>
            </a:r>
            <a:br>
              <a:rPr lang="en-US" sz="1900" b="1" dirty="0"/>
            </a:br>
            <a:endParaRPr lang="en-US" sz="1900" b="1" dirty="0"/>
          </a:p>
          <a:p>
            <a:r>
              <a:rPr lang="en-US" sz="2200" b="1" dirty="0"/>
              <a:t>Learning and Development </a:t>
            </a:r>
            <a:r>
              <a:rPr lang="en-US" sz="2000" i="1" dirty="0"/>
              <a:t>(new domain)</a:t>
            </a:r>
            <a:br>
              <a:rPr lang="en-US" sz="2000" b="1" dirty="0"/>
            </a:br>
            <a:endParaRPr lang="en-US" sz="2000" b="1" dirty="0"/>
          </a:p>
          <a:p>
            <a:pPr lvl="1"/>
            <a:r>
              <a:rPr lang="en-US" sz="1900" b="1" dirty="0"/>
              <a:t>Adding content about courses, learning experiences, students, and positions</a:t>
            </a:r>
            <a:br>
              <a:rPr lang="en-US" sz="1700" b="1" dirty="0"/>
            </a:br>
            <a:endParaRPr lang="en-US" sz="1600" b="1" dirty="0"/>
          </a:p>
          <a:p>
            <a:r>
              <a:rPr lang="en-US" sz="2200" b="1" dirty="0"/>
              <a:t>Military Operations </a:t>
            </a:r>
            <a:br>
              <a:rPr lang="en-US" sz="2000" b="1" dirty="0"/>
            </a:br>
            <a:endParaRPr lang="en-US" sz="2000" b="1" dirty="0"/>
          </a:p>
          <a:p>
            <a:pPr lvl="1"/>
            <a:r>
              <a:rPr lang="en-US" sz="1900" b="1" dirty="0"/>
              <a:t>Adding USMTF content about military operations, missions, resources, readiness, and training</a:t>
            </a:r>
            <a:br>
              <a:rPr lang="en-US" sz="1900" b="1" dirty="0"/>
            </a:br>
            <a:endParaRPr lang="en-US" sz="1900" b="1" dirty="0"/>
          </a:p>
          <a:p>
            <a:pPr lvl="1"/>
            <a:r>
              <a:rPr lang="en-US" sz="1900" b="1" dirty="0"/>
              <a:t>Adding Minimum Essential Metadata</a:t>
            </a:r>
            <a:br>
              <a:rPr lang="en-US" sz="1800" b="1" dirty="0"/>
            </a:br>
            <a:br>
              <a:rPr lang="en-US" sz="1600" b="1" dirty="0"/>
            </a:br>
            <a:br>
              <a:rPr lang="en-US" sz="1600" b="1" dirty="0"/>
            </a:br>
            <a:br>
              <a:rPr lang="en-US" sz="1600" b="1" dirty="0"/>
            </a:br>
            <a:endParaRPr lang="en-US" sz="1600" b="1" dirty="0"/>
          </a:p>
          <a:p>
            <a:r>
              <a:rPr lang="en-US" sz="2200" b="1" dirty="0"/>
              <a:t>International Human Services </a:t>
            </a:r>
            <a:r>
              <a:rPr lang="en-US" sz="1900" i="1" dirty="0"/>
              <a:t>(new domain)</a:t>
            </a:r>
            <a:r>
              <a:rPr lang="en-US" sz="1900" b="1" dirty="0"/>
              <a:t> – deferred to NIEM 6.0</a:t>
            </a:r>
          </a:p>
        </p:txBody>
      </p:sp>
      <p:sp>
        <p:nvSpPr>
          <p:cNvPr id="5" name="TextBox 4">
            <a:extLst>
              <a:ext uri="{FF2B5EF4-FFF2-40B4-BE49-F238E27FC236}">
                <a16:creationId xmlns:a16="http://schemas.microsoft.com/office/drawing/2014/main" id="{8255720F-3E6C-45A0-8B7A-8D07AA5F3D6D}"/>
              </a:ext>
            </a:extLst>
          </p:cNvPr>
          <p:cNvSpPr txBox="1"/>
          <p:nvPr/>
        </p:nvSpPr>
        <p:spPr>
          <a:xfrm>
            <a:off x="5947954" y="6305007"/>
            <a:ext cx="365760" cy="276999"/>
          </a:xfrm>
          <a:prstGeom prst="rect">
            <a:avLst/>
          </a:prstGeom>
          <a:noFill/>
        </p:spPr>
        <p:txBody>
          <a:bodyPr wrap="square" rtlCol="0">
            <a:spAutoFit/>
          </a:bodyPr>
          <a:lstStyle/>
          <a:p>
            <a:pPr>
              <a:defRPr/>
            </a:pPr>
            <a:r>
              <a:rPr lang="en-US" sz="1200" dirty="0">
                <a:solidFill>
                  <a:srgbClr val="1F497D"/>
                </a:solidFill>
                <a:latin typeface="Arial"/>
              </a:rPr>
              <a:t>33</a:t>
            </a:r>
          </a:p>
        </p:txBody>
      </p:sp>
    </p:spTree>
    <p:extLst>
      <p:ext uri="{BB962C8B-B14F-4D97-AF65-F5344CB8AC3E}">
        <p14:creationId xmlns:p14="http://schemas.microsoft.com/office/powerpoint/2010/main" val="86618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5" y="226867"/>
            <a:ext cx="8229600" cy="420114"/>
          </a:xfrm>
        </p:spPr>
        <p:txBody>
          <a:bodyPr>
            <a:noAutofit/>
          </a:bodyPr>
          <a:lstStyle/>
          <a:p>
            <a:r>
              <a:rPr lang="en-US" sz="2800" spc="-50" dirty="0"/>
              <a:t>Release Statistics (property counts/details)</a:t>
            </a:r>
            <a:endParaRPr lang="en-US" sz="2800" dirty="0">
              <a:solidFill>
                <a:schemeClr val="tx1"/>
              </a:solidFill>
              <a:latin typeface="Arial" panose="020B0604020202020204" pitchFamily="34" charset="0"/>
              <a:cs typeface="Arial" panose="020B0604020202020204" pitchFamily="34" charset="0"/>
            </a:endParaRPr>
          </a:p>
        </p:txBody>
      </p:sp>
      <p:sp>
        <p:nvSpPr>
          <p:cNvPr id="4" name="Content Placeholder 3"/>
          <p:cNvSpPr>
            <a:spLocks noGrp="1"/>
          </p:cNvSpPr>
          <p:nvPr>
            <p:ph sz="quarter" idx="11"/>
          </p:nvPr>
        </p:nvSpPr>
        <p:spPr>
          <a:xfrm>
            <a:off x="1817299" y="805404"/>
            <a:ext cx="8396677" cy="5196876"/>
          </a:xfrm>
        </p:spPr>
        <p:txBody>
          <a:bodyPr>
            <a:normAutofit/>
          </a:bodyPr>
          <a:lstStyle/>
          <a:p>
            <a:pPr marL="914400" lvl="2" indent="0">
              <a:buNone/>
            </a:pPr>
            <a:endParaRPr lang="en-US" sz="2000" dirty="0">
              <a:solidFill>
                <a:schemeClr val="tx1">
                  <a:lumMod val="75000"/>
                </a:schemeClr>
              </a:solidFill>
            </a:endParaRPr>
          </a:p>
          <a:p>
            <a:pPr marL="914400" lvl="2" indent="0">
              <a:buNone/>
            </a:pPr>
            <a:endParaRPr lang="en-US" sz="2000" dirty="0">
              <a:solidFill>
                <a:schemeClr val="tx1">
                  <a:lumMod val="75000"/>
                </a:schemeClr>
              </a:solidFill>
            </a:endParaRPr>
          </a:p>
          <a:p>
            <a:pPr marL="914400" lvl="2" indent="0">
              <a:buNone/>
            </a:pPr>
            <a:endParaRPr lang="en-US" sz="2000" dirty="0">
              <a:solidFill>
                <a:schemeClr val="tx1">
                  <a:lumMod val="75000"/>
                </a:schemeClr>
              </a:solidFill>
            </a:endParaRPr>
          </a:p>
          <a:p>
            <a:pPr marL="914400" lvl="2" indent="0">
              <a:buNone/>
            </a:pPr>
            <a:endParaRPr lang="en-US" sz="2000" dirty="0">
              <a:solidFill>
                <a:schemeClr val="tx1">
                  <a:lumMod val="75000"/>
                </a:schemeClr>
              </a:solidFill>
            </a:endParaRPr>
          </a:p>
          <a:p>
            <a:pPr marL="914400" lvl="2" indent="0">
              <a:buNone/>
            </a:pPr>
            <a:endParaRPr lang="en-US" sz="1800" dirty="0">
              <a:solidFill>
                <a:schemeClr val="tx1">
                  <a:lumMod val="75000"/>
                </a:schemeClr>
              </a:solidFill>
            </a:endParaRPr>
          </a:p>
        </p:txBody>
      </p:sp>
      <p:pic>
        <p:nvPicPr>
          <p:cNvPr id="3" name="Picture 2">
            <a:extLst>
              <a:ext uri="{FF2B5EF4-FFF2-40B4-BE49-F238E27FC236}">
                <a16:creationId xmlns:a16="http://schemas.microsoft.com/office/drawing/2014/main" id="{B1D3549F-B01F-4770-A2C9-30557981374D}"/>
              </a:ext>
            </a:extLst>
          </p:cNvPr>
          <p:cNvPicPr>
            <a:picLocks noChangeAspect="1"/>
          </p:cNvPicPr>
          <p:nvPr/>
        </p:nvPicPr>
        <p:blipFill>
          <a:blip r:embed="rId3"/>
          <a:stretch>
            <a:fillRect/>
          </a:stretch>
        </p:blipFill>
        <p:spPr>
          <a:xfrm>
            <a:off x="1885363" y="1137918"/>
            <a:ext cx="8421275" cy="4582164"/>
          </a:xfrm>
          <a:prstGeom prst="rect">
            <a:avLst/>
          </a:prstGeom>
          <a:ln>
            <a:solidFill>
              <a:schemeClr val="tx2">
                <a:lumMod val="40000"/>
                <a:lumOff val="60000"/>
              </a:schemeClr>
            </a:solidFill>
          </a:ln>
        </p:spPr>
      </p:pic>
    </p:spTree>
    <p:extLst>
      <p:ext uri="{BB962C8B-B14F-4D97-AF65-F5344CB8AC3E}">
        <p14:creationId xmlns:p14="http://schemas.microsoft.com/office/powerpoint/2010/main" val="1313597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8898F-5DA6-4D9A-82CC-80221928E016}"/>
              </a:ext>
            </a:extLst>
          </p:cNvPr>
          <p:cNvSpPr>
            <a:spLocks noGrp="1"/>
          </p:cNvSpPr>
          <p:nvPr>
            <p:ph type="title"/>
          </p:nvPr>
        </p:nvSpPr>
        <p:spPr>
          <a:xfrm>
            <a:off x="664589" y="388792"/>
            <a:ext cx="10972800" cy="811358"/>
          </a:xfrm>
        </p:spPr>
        <p:txBody>
          <a:bodyPr/>
          <a:lstStyle/>
          <a:p>
            <a:r>
              <a:rPr lang="en-US" dirty="0"/>
              <a:t>MS TEamS</a:t>
            </a:r>
          </a:p>
        </p:txBody>
      </p:sp>
      <p:sp>
        <p:nvSpPr>
          <p:cNvPr id="3" name="Text Placeholder 2">
            <a:extLst>
              <a:ext uri="{FF2B5EF4-FFF2-40B4-BE49-F238E27FC236}">
                <a16:creationId xmlns:a16="http://schemas.microsoft.com/office/drawing/2014/main" id="{95FFB04B-B2C7-4983-B3F4-BBF49A71CDCD}"/>
              </a:ext>
            </a:extLst>
          </p:cNvPr>
          <p:cNvSpPr>
            <a:spLocks noGrp="1"/>
          </p:cNvSpPr>
          <p:nvPr>
            <p:ph type="body" sz="quarter" idx="13"/>
          </p:nvPr>
        </p:nvSpPr>
        <p:spPr>
          <a:xfrm>
            <a:off x="609600" y="1200150"/>
            <a:ext cx="7736958" cy="4087467"/>
          </a:xfrm>
        </p:spPr>
        <p:txBody>
          <a:bodyPr>
            <a:normAutofit/>
          </a:bodyPr>
          <a:lstStyle/>
          <a:p>
            <a:endParaRPr lang="en-US" dirty="0">
              <a:solidFill>
                <a:srgbClr val="5F5F5F"/>
              </a:solidFill>
              <a:effectLst/>
            </a:endParaRPr>
          </a:p>
          <a:p>
            <a:pPr marL="0" indent="0">
              <a:buNone/>
            </a:pPr>
            <a:r>
              <a:rPr lang="en-US" sz="3200" dirty="0">
                <a:solidFill>
                  <a:srgbClr val="252424"/>
                </a:solidFill>
                <a:effectLst/>
                <a:latin typeface="Segoe UI" panose="020B0502040204020203" pitchFamily="34" charset="0"/>
              </a:rPr>
              <a:t>Microsoft Teams meeting </a:t>
            </a:r>
          </a:p>
          <a:p>
            <a:pPr marL="0" indent="0">
              <a:buNone/>
            </a:pPr>
            <a:r>
              <a:rPr lang="en-US" sz="1400" b="1" dirty="0">
                <a:solidFill>
                  <a:srgbClr val="252424"/>
                </a:solidFill>
                <a:effectLst/>
                <a:latin typeface="Segoe UI" panose="020B0502040204020203" pitchFamily="34" charset="0"/>
              </a:rPr>
              <a:t>Join on your computer or mobile app </a:t>
            </a:r>
          </a:p>
          <a:p>
            <a:pPr marL="0" indent="0">
              <a:buNone/>
            </a:pPr>
            <a:r>
              <a:rPr lang="en-US" sz="1400" u="sng" dirty="0">
                <a:solidFill>
                  <a:srgbClr val="6264A7"/>
                </a:solidFill>
                <a:effectLst/>
                <a:latin typeface="Segoe UI Semibold" panose="020B0702040204020203" pitchFamily="34" charset="0"/>
                <a:hlinkClick r:id="rId2" tooltip="https://dod.teams.microsoft.us/l/meetup-join/19%3adod%3ameeting_aaa3877ce06b43c4846d2ba47d336309%40thread.v2/0?context=%7b%22tid%22%3a%22102d0191-eeae-4761-b1cb-1a83e86ef445%22%2c%22oid%22%3a%2209533073-ba80-4ec6-aa29-c3f724b8aa56%22%7d"/>
              </a:rPr>
              <a:t>Click here to join the meeting</a:t>
            </a:r>
            <a:endParaRPr lang="en-US" sz="1400" u="sng" dirty="0">
              <a:solidFill>
                <a:srgbClr val="6264A7"/>
              </a:solidFill>
              <a:effectLst/>
              <a:latin typeface="Segoe UI Semibold" panose="020B0702040204020203" pitchFamily="34" charset="0"/>
            </a:endParaRPr>
          </a:p>
          <a:p>
            <a:pPr marL="0" indent="0">
              <a:buNone/>
            </a:pPr>
            <a:endParaRPr lang="en-US" sz="1400" dirty="0">
              <a:solidFill>
                <a:srgbClr val="252424"/>
              </a:solidFill>
              <a:effectLst/>
              <a:latin typeface="Segoe UI" panose="020B0502040204020203" pitchFamily="34" charset="0"/>
            </a:endParaRPr>
          </a:p>
          <a:p>
            <a:pPr marL="0" indent="0">
              <a:buNone/>
            </a:pPr>
            <a:r>
              <a:rPr lang="en-US" sz="1400" dirty="0">
                <a:solidFill>
                  <a:srgbClr val="252424"/>
                </a:solidFill>
                <a:effectLst/>
                <a:latin typeface="Segoe UI" panose="020B0502040204020203" pitchFamily="34" charset="0"/>
              </a:rPr>
              <a:t> </a:t>
            </a:r>
            <a:r>
              <a:rPr lang="en-US" sz="1400" dirty="0">
                <a:hlinkClick r:id="rId2"/>
              </a:rPr>
              <a:t>https://dod.teams.microsoft.us/l/meetup-join/19%3adod%3ameeting_aaa3877ce06b43c4846d2ba47d336309%40thread.v2/0?context=%7b%22Tid%22%3a%22102d0191-eeae-4761-b1cb-1a83e86ef445%22%2c%22Oid%22%3a%2209533073-ba80-4ec6-aa29-c3f724b8aa56%22%7d</a:t>
            </a:r>
            <a:endParaRPr lang="en-US" sz="1400" dirty="0">
              <a:solidFill>
                <a:srgbClr val="252424"/>
              </a:solidFill>
              <a:effectLst/>
              <a:latin typeface="Segoe UI" panose="020B0502040204020203" pitchFamily="34" charset="0"/>
            </a:endParaRPr>
          </a:p>
          <a:p>
            <a:pPr marL="0" indent="0">
              <a:buNone/>
            </a:pPr>
            <a:endParaRPr lang="en-US" sz="1400" b="1" dirty="0">
              <a:solidFill>
                <a:srgbClr val="252424"/>
              </a:solidFill>
              <a:effectLst/>
              <a:latin typeface="Segoe UI" panose="020B0502040204020203" pitchFamily="34" charset="0"/>
            </a:endParaRPr>
          </a:p>
          <a:p>
            <a:pPr marL="0" indent="0">
              <a:buNone/>
            </a:pPr>
            <a:r>
              <a:rPr lang="en-US" sz="1400" b="1" dirty="0">
                <a:solidFill>
                  <a:srgbClr val="252424"/>
                </a:solidFill>
                <a:effectLst/>
                <a:latin typeface="Segoe UI" panose="020B0502040204020203" pitchFamily="34" charset="0"/>
              </a:rPr>
              <a:t>Or call in (audio only)</a:t>
            </a:r>
            <a:r>
              <a:rPr lang="en-US" sz="1400" dirty="0">
                <a:solidFill>
                  <a:srgbClr val="252424"/>
                </a:solidFill>
                <a:effectLst/>
                <a:latin typeface="Segoe UI" panose="020B0502040204020203" pitchFamily="34" charset="0"/>
              </a:rPr>
              <a:t> </a:t>
            </a:r>
          </a:p>
          <a:p>
            <a:pPr marL="0" indent="0">
              <a:buNone/>
            </a:pPr>
            <a:r>
              <a:rPr lang="en-US" sz="1400" u="sng" dirty="0">
                <a:solidFill>
                  <a:srgbClr val="6264A7"/>
                </a:solidFill>
                <a:effectLst/>
                <a:latin typeface="Segoe UI" panose="020B0502040204020203" pitchFamily="34" charset="0"/>
                <a:hlinkClick r:id="rId3" tooltip="tel:+14108746749,,579640852# "/>
              </a:rPr>
              <a:t>+1 410-874-6749,,579640852#</a:t>
            </a:r>
            <a:r>
              <a:rPr lang="en-US" sz="1400" dirty="0">
                <a:solidFill>
                  <a:srgbClr val="252424"/>
                </a:solidFill>
                <a:effectLst/>
                <a:latin typeface="Segoe UI" panose="020B0502040204020203" pitchFamily="34" charset="0"/>
              </a:rPr>
              <a:t>   United States, Baltimore </a:t>
            </a:r>
          </a:p>
          <a:p>
            <a:pPr marL="0" indent="0">
              <a:buNone/>
            </a:pPr>
            <a:r>
              <a:rPr lang="en-US" sz="1400" dirty="0">
                <a:solidFill>
                  <a:srgbClr val="252424"/>
                </a:solidFill>
                <a:effectLst/>
                <a:latin typeface="Segoe UI" panose="020B0502040204020203" pitchFamily="34" charset="0"/>
              </a:rPr>
              <a:t>Phone Conference ID: 579 640 852# </a:t>
            </a:r>
            <a:r>
              <a:rPr lang="en-US" sz="1400" u="sng" dirty="0">
                <a:solidFill>
                  <a:srgbClr val="6264A7"/>
                </a:solidFill>
                <a:effectLst/>
                <a:latin typeface="Segoe UI" panose="020B0502040204020203" pitchFamily="34" charset="0"/>
                <a:hlinkClick r:id="rId4" tooltip="https://dialin.cpc.dod.teams.microsoft.us/8915e85e-9905-438b-97dd-9827a327b35d?id=579640852"/>
              </a:rPr>
              <a:t>Find a local number</a:t>
            </a:r>
            <a:r>
              <a:rPr lang="en-US" sz="1400" dirty="0">
                <a:solidFill>
                  <a:srgbClr val="252424"/>
                </a:solidFill>
                <a:effectLst/>
                <a:latin typeface="Segoe UI" panose="020B0502040204020203" pitchFamily="34" charset="0"/>
              </a:rPr>
              <a:t> | </a:t>
            </a:r>
            <a:r>
              <a:rPr lang="en-US" sz="1400" u="sng" dirty="0">
                <a:solidFill>
                  <a:srgbClr val="6264A7"/>
                </a:solidFill>
                <a:effectLst/>
                <a:latin typeface="Segoe UI" panose="020B0502040204020203" pitchFamily="34" charset="0"/>
                <a:hlinkClick r:id="rId5" tooltip="https://dialin.cpc.dod.teams.microsoft.us/usp"/>
              </a:rPr>
              <a:t>Reset PIN</a:t>
            </a:r>
            <a:r>
              <a:rPr lang="en-US" sz="1400" dirty="0">
                <a:solidFill>
                  <a:srgbClr val="252424"/>
                </a:solidFill>
                <a:effectLst/>
                <a:latin typeface="Segoe UI" panose="020B0502040204020203" pitchFamily="34" charset="0"/>
              </a:rPr>
              <a:t> </a:t>
            </a:r>
          </a:p>
          <a:p>
            <a:pPr marL="0" indent="0">
              <a:buNone/>
            </a:pPr>
            <a:endParaRPr lang="en-US" dirty="0"/>
          </a:p>
        </p:txBody>
      </p:sp>
      <p:sp>
        <p:nvSpPr>
          <p:cNvPr id="4" name="Slide Number Placeholder 3">
            <a:extLst>
              <a:ext uri="{FF2B5EF4-FFF2-40B4-BE49-F238E27FC236}">
                <a16:creationId xmlns:a16="http://schemas.microsoft.com/office/drawing/2014/main" id="{70C1E4CA-3D1E-4B63-93BD-A2EBAAF968F1}"/>
              </a:ext>
            </a:extLst>
          </p:cNvPr>
          <p:cNvSpPr>
            <a:spLocks noGrp="1"/>
          </p:cNvSpPr>
          <p:nvPr>
            <p:ph type="sldNum" sz="quarter" idx="4"/>
          </p:nvPr>
        </p:nvSpPr>
        <p:spPr>
          <a:xfrm>
            <a:off x="4673600" y="6424339"/>
            <a:ext cx="2844800" cy="365125"/>
          </a:xfrm>
        </p:spPr>
        <p:txBody>
          <a:bodyPr/>
          <a:lstStyle/>
          <a:p>
            <a:fld id="{6E6030FC-FB78-5E4D-92EA-5D9433591EA9}" type="slidenum">
              <a:rPr lang="en-US" smtClean="0"/>
              <a:pPr/>
              <a:t>3</a:t>
            </a:fld>
            <a:endParaRPr lang="en-US" dirty="0"/>
          </a:p>
        </p:txBody>
      </p:sp>
      <p:pic>
        <p:nvPicPr>
          <p:cNvPr id="5" name="Picture 4">
            <a:extLst>
              <a:ext uri="{FF2B5EF4-FFF2-40B4-BE49-F238E27FC236}">
                <a16:creationId xmlns:a16="http://schemas.microsoft.com/office/drawing/2014/main" id="{D31660A4-DE41-47AA-82AC-2F161EE2B105}"/>
              </a:ext>
            </a:extLst>
          </p:cNvPr>
          <p:cNvPicPr>
            <a:picLocks noChangeAspect="1"/>
          </p:cNvPicPr>
          <p:nvPr/>
        </p:nvPicPr>
        <p:blipFill>
          <a:blip r:embed="rId6"/>
          <a:stretch>
            <a:fillRect/>
          </a:stretch>
        </p:blipFill>
        <p:spPr>
          <a:xfrm>
            <a:off x="7700929" y="2126821"/>
            <a:ext cx="4491071" cy="2604358"/>
          </a:xfrm>
          <a:prstGeom prst="rect">
            <a:avLst/>
          </a:prstGeom>
        </p:spPr>
      </p:pic>
      <p:sp>
        <p:nvSpPr>
          <p:cNvPr id="6" name="TextBox 5">
            <a:extLst>
              <a:ext uri="{FF2B5EF4-FFF2-40B4-BE49-F238E27FC236}">
                <a16:creationId xmlns:a16="http://schemas.microsoft.com/office/drawing/2014/main" id="{F274BB25-1ABB-48B5-8DB6-7B12DC64E187}"/>
              </a:ext>
            </a:extLst>
          </p:cNvPr>
          <p:cNvSpPr txBox="1"/>
          <p:nvPr/>
        </p:nvSpPr>
        <p:spPr>
          <a:xfrm>
            <a:off x="664589" y="5489109"/>
            <a:ext cx="9664577" cy="646331"/>
          </a:xfrm>
          <a:prstGeom prst="rect">
            <a:avLst/>
          </a:prstGeom>
          <a:noFill/>
        </p:spPr>
        <p:txBody>
          <a:bodyPr wrap="square" rtlCol="0">
            <a:spAutoFit/>
          </a:bodyPr>
          <a:lstStyle/>
          <a:p>
            <a:r>
              <a:rPr lang="en-US" b="1" dirty="0">
                <a:solidFill>
                  <a:srgbClr val="000000"/>
                </a:solidFill>
              </a:rPr>
              <a:t>Document Repo</a:t>
            </a:r>
            <a:r>
              <a:rPr lang="en-US" dirty="0">
                <a:solidFill>
                  <a:srgbClr val="000000"/>
                </a:solidFill>
              </a:rPr>
              <a:t>: </a:t>
            </a:r>
            <a:r>
              <a:rPr lang="en-US" b="0" i="0" dirty="0">
                <a:solidFill>
                  <a:srgbClr val="201F1E"/>
                </a:solidFill>
                <a:effectLst/>
                <a:latin typeface="Calibri" panose="020F0502020204030204" pitchFamily="34" charset="0"/>
              </a:rPr>
              <a:t>https://github.com/NIEM/NIEM-Annual-Meetings/tree/master/2022 &lt; Caution-https://github.com/NIEM/NIEM-Annual-Meetings/tree/master/2022</a:t>
            </a:r>
            <a:endParaRPr lang="en-US" dirty="0">
              <a:solidFill>
                <a:srgbClr val="000000"/>
              </a:solidFill>
            </a:endParaRPr>
          </a:p>
        </p:txBody>
      </p:sp>
    </p:spTree>
    <p:extLst>
      <p:ext uri="{BB962C8B-B14F-4D97-AF65-F5344CB8AC3E}">
        <p14:creationId xmlns:p14="http://schemas.microsoft.com/office/powerpoint/2010/main" val="553548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1285"/>
            <a:ext cx="8229600" cy="811358"/>
          </a:xfrm>
        </p:spPr>
        <p:txBody>
          <a:bodyPr>
            <a:normAutofit fontScale="90000"/>
          </a:bodyPr>
          <a:lstStyle/>
          <a:p>
            <a:r>
              <a:rPr lang="en-US" dirty="0"/>
              <a:t>USMTF contribution to MilOps NIEM Model (5.1 actual, 5.2 &amp; 5.3 Planned)</a:t>
            </a:r>
          </a:p>
        </p:txBody>
      </p:sp>
      <p:pic>
        <p:nvPicPr>
          <p:cNvPr id="5" name="Picture 4"/>
          <p:cNvPicPr>
            <a:picLocks noChangeAspect="1"/>
          </p:cNvPicPr>
          <p:nvPr/>
        </p:nvPicPr>
        <p:blipFill>
          <a:blip r:embed="rId2"/>
          <a:stretch>
            <a:fillRect/>
          </a:stretch>
        </p:blipFill>
        <p:spPr>
          <a:xfrm>
            <a:off x="1627805" y="1254171"/>
            <a:ext cx="8803387" cy="5047926"/>
          </a:xfrm>
          <a:prstGeom prst="rect">
            <a:avLst/>
          </a:prstGeom>
        </p:spPr>
      </p:pic>
      <p:sp>
        <p:nvSpPr>
          <p:cNvPr id="6" name="TextBox 5">
            <a:extLst>
              <a:ext uri="{FF2B5EF4-FFF2-40B4-BE49-F238E27FC236}">
                <a16:creationId xmlns:a16="http://schemas.microsoft.com/office/drawing/2014/main" id="{01441C47-EE6A-465F-B317-6D9019DDDDEC}"/>
              </a:ext>
            </a:extLst>
          </p:cNvPr>
          <p:cNvSpPr txBox="1"/>
          <p:nvPr/>
        </p:nvSpPr>
        <p:spPr>
          <a:xfrm>
            <a:off x="4048895" y="5993753"/>
            <a:ext cx="2715089" cy="584775"/>
          </a:xfrm>
          <a:prstGeom prst="rect">
            <a:avLst/>
          </a:prstGeom>
          <a:noFill/>
        </p:spPr>
        <p:txBody>
          <a:bodyPr wrap="square" rtlCol="0" anchor="ctr">
            <a:spAutoFit/>
          </a:bodyPr>
          <a:lstStyle/>
          <a:p>
            <a:r>
              <a:rPr lang="en-US" sz="800" dirty="0"/>
              <a:t>CR=MilOps change request</a:t>
            </a:r>
          </a:p>
          <a:p>
            <a:r>
              <a:rPr lang="en-US" sz="800" dirty="0"/>
              <a:t>ICP=USMTF interface change proposal</a:t>
            </a:r>
          </a:p>
          <a:p>
            <a:r>
              <a:rPr lang="en-US" sz="800" dirty="0"/>
              <a:t>MOMS=MilOps Mission Specific (restricted content)</a:t>
            </a:r>
          </a:p>
          <a:p>
            <a:r>
              <a:rPr lang="en-US" sz="800" dirty="0"/>
              <a:t>- - - - &gt; = if needed</a:t>
            </a:r>
          </a:p>
        </p:txBody>
      </p:sp>
    </p:spTree>
    <p:extLst>
      <p:ext uri="{BB962C8B-B14F-4D97-AF65-F5344CB8AC3E}">
        <p14:creationId xmlns:p14="http://schemas.microsoft.com/office/powerpoint/2010/main" val="315262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p:txBody>
          <a:bodyPr/>
          <a:lstStyle/>
          <a:p>
            <a:r>
              <a:rPr lang="en-US" dirty="0"/>
              <a:t>break</a:t>
            </a:r>
          </a:p>
        </p:txBody>
      </p:sp>
      <p:sp>
        <p:nvSpPr>
          <p:cNvPr id="3" name="Text Placeholder 2">
            <a:extLst>
              <a:ext uri="{FF2B5EF4-FFF2-40B4-BE49-F238E27FC236}">
                <a16:creationId xmlns:a16="http://schemas.microsoft.com/office/drawing/2014/main" id="{04012786-A60B-4436-83A0-21F39C1A396D}"/>
              </a:ext>
            </a:extLst>
          </p:cNvPr>
          <p:cNvSpPr>
            <a:spLocks noGrp="1"/>
          </p:cNvSpPr>
          <p:nvPr>
            <p:ph type="body" sz="quarter" idx="13"/>
          </p:nvPr>
        </p:nvSpPr>
        <p:spPr>
          <a:xfrm>
            <a:off x="609600" y="1258516"/>
            <a:ext cx="3007807" cy="560556"/>
          </a:xfrm>
        </p:spPr>
        <p:txBody>
          <a:bodyPr>
            <a:normAutofit fontScale="85000" lnSpcReduction="10000"/>
          </a:bodyPr>
          <a:lstStyle/>
          <a:p>
            <a:r>
              <a:rPr lang="en-US" dirty="0"/>
              <a:t>1 Hour, Return 1 PM</a:t>
            </a:r>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p:txBody>
          <a:bodyPr/>
          <a:lstStyle/>
          <a:p>
            <a:fld id="{6E6030FC-FB78-5E4D-92EA-5D9433591EA9}" type="slidenum">
              <a:rPr lang="en-US" smtClean="0"/>
              <a:pPr/>
              <a:t>31</a:t>
            </a:fld>
            <a:endParaRPr lang="en-US" dirty="0"/>
          </a:p>
        </p:txBody>
      </p:sp>
      <p:pic>
        <p:nvPicPr>
          <p:cNvPr id="7" name="Picture 6" descr="A yellow sign with black text&#10;&#10;Description automatically generated with medium confidence">
            <a:extLst>
              <a:ext uri="{FF2B5EF4-FFF2-40B4-BE49-F238E27FC236}">
                <a16:creationId xmlns:a16="http://schemas.microsoft.com/office/drawing/2014/main" id="{D5EDAF21-EE4F-45FF-8437-19584443E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720" y="1941403"/>
            <a:ext cx="3254560" cy="3254560"/>
          </a:xfrm>
          <a:prstGeom prst="rect">
            <a:avLst/>
          </a:prstGeom>
        </p:spPr>
      </p:pic>
    </p:spTree>
    <p:extLst>
      <p:ext uri="{BB962C8B-B14F-4D97-AF65-F5344CB8AC3E}">
        <p14:creationId xmlns:p14="http://schemas.microsoft.com/office/powerpoint/2010/main" val="2288898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p:txBody>
          <a:bodyPr/>
          <a:lstStyle/>
          <a:p>
            <a:r>
              <a:rPr lang="en-US" dirty="0"/>
              <a:t>Welcome BACK to the 2022 Nbac Annual meeting</a:t>
            </a:r>
          </a:p>
        </p:txBody>
      </p:sp>
      <p:sp>
        <p:nvSpPr>
          <p:cNvPr id="3" name="Text Placeholder 2">
            <a:extLst>
              <a:ext uri="{FF2B5EF4-FFF2-40B4-BE49-F238E27FC236}">
                <a16:creationId xmlns:a16="http://schemas.microsoft.com/office/drawing/2014/main" id="{04012786-A60B-4436-83A0-21F39C1A396D}"/>
              </a:ext>
            </a:extLst>
          </p:cNvPr>
          <p:cNvSpPr>
            <a:spLocks noGrp="1"/>
          </p:cNvSpPr>
          <p:nvPr>
            <p:ph type="body" sz="quarter" idx="13"/>
          </p:nvPr>
        </p:nvSpPr>
        <p:spPr/>
        <p:txBody>
          <a:bodyPr/>
          <a:lstStyle/>
          <a:p>
            <a:r>
              <a:rPr lang="en-US" dirty="0"/>
              <a:t>Afternoon Session</a:t>
            </a:r>
          </a:p>
          <a:p>
            <a:r>
              <a:rPr lang="en-US" dirty="0"/>
              <a:t>Opening Remarks</a:t>
            </a:r>
          </a:p>
          <a:p>
            <a:r>
              <a:rPr lang="en-US" dirty="0"/>
              <a:t>Agenda</a:t>
            </a:r>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p:txBody>
          <a:bodyPr/>
          <a:lstStyle/>
          <a:p>
            <a:fld id="{6E6030FC-FB78-5E4D-92EA-5D9433591EA9}" type="slidenum">
              <a:rPr lang="en-US" smtClean="0"/>
              <a:pPr/>
              <a:t>32</a:t>
            </a:fld>
            <a:endParaRPr lang="en-US" dirty="0"/>
          </a:p>
        </p:txBody>
      </p:sp>
    </p:spTree>
    <p:extLst>
      <p:ext uri="{BB962C8B-B14F-4D97-AF65-F5344CB8AC3E}">
        <p14:creationId xmlns:p14="http://schemas.microsoft.com/office/powerpoint/2010/main" val="885673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30C36-51F1-4A79-8EE6-9CEE633D96DD}"/>
              </a:ext>
            </a:extLst>
          </p:cNvPr>
          <p:cNvSpPr>
            <a:spLocks noGrp="1"/>
          </p:cNvSpPr>
          <p:nvPr>
            <p:ph type="title"/>
          </p:nvPr>
        </p:nvSpPr>
        <p:spPr>
          <a:xfrm>
            <a:off x="0" y="152400"/>
            <a:ext cx="12192000" cy="914400"/>
          </a:xfrm>
        </p:spPr>
        <p:txBody>
          <a:bodyPr wrap="square" anchor="t">
            <a:normAutofit/>
          </a:bodyPr>
          <a:lstStyle/>
          <a:p>
            <a:r>
              <a:rPr lang="en-US" dirty="0"/>
              <a:t>agenda</a:t>
            </a:r>
          </a:p>
        </p:txBody>
      </p:sp>
      <p:sp>
        <p:nvSpPr>
          <p:cNvPr id="4" name="Slide Number Placeholder 3">
            <a:extLst>
              <a:ext uri="{FF2B5EF4-FFF2-40B4-BE49-F238E27FC236}">
                <a16:creationId xmlns:a16="http://schemas.microsoft.com/office/drawing/2014/main" id="{539E44E1-A6A0-468C-AB94-5560CDAE78A2}"/>
              </a:ext>
            </a:extLst>
          </p:cNvPr>
          <p:cNvSpPr>
            <a:spLocks noGrp="1"/>
          </p:cNvSpPr>
          <p:nvPr>
            <p:ph type="sldNum" sz="quarter" idx="4"/>
          </p:nvPr>
        </p:nvSpPr>
        <p:spPr>
          <a:xfrm>
            <a:off x="4728589" y="6371823"/>
            <a:ext cx="2844800" cy="365125"/>
          </a:xfrm>
        </p:spPr>
        <p:txBody>
          <a:bodyPr anchor="t">
            <a:normAutofit/>
          </a:bodyPr>
          <a:lstStyle/>
          <a:p>
            <a:pPr>
              <a:spcAft>
                <a:spcPts val="600"/>
              </a:spcAft>
            </a:pPr>
            <a:fld id="{6E6030FC-FB78-5E4D-92EA-5D9433591EA9}" type="slidenum">
              <a:rPr lang="en-US" smtClean="0"/>
              <a:pPr>
                <a:spcAft>
                  <a:spcPts val="600"/>
                </a:spcAft>
              </a:pPr>
              <a:t>33</a:t>
            </a:fld>
            <a:endParaRPr lang="en-US"/>
          </a:p>
        </p:txBody>
      </p:sp>
      <p:pic>
        <p:nvPicPr>
          <p:cNvPr id="3" name="Picture 2">
            <a:extLst>
              <a:ext uri="{FF2B5EF4-FFF2-40B4-BE49-F238E27FC236}">
                <a16:creationId xmlns:a16="http://schemas.microsoft.com/office/drawing/2014/main" id="{5021074E-2EA6-459C-9B1F-41DC976B96BA}"/>
              </a:ext>
            </a:extLst>
          </p:cNvPr>
          <p:cNvPicPr>
            <a:picLocks noChangeAspect="1"/>
          </p:cNvPicPr>
          <p:nvPr/>
        </p:nvPicPr>
        <p:blipFill>
          <a:blip r:embed="rId2"/>
          <a:stretch>
            <a:fillRect/>
          </a:stretch>
        </p:blipFill>
        <p:spPr>
          <a:xfrm>
            <a:off x="1519428" y="834390"/>
            <a:ext cx="9153144" cy="5189220"/>
          </a:xfrm>
          <a:prstGeom prst="rect">
            <a:avLst/>
          </a:prstGeom>
        </p:spPr>
      </p:pic>
    </p:spTree>
    <p:extLst>
      <p:ext uri="{BB962C8B-B14F-4D97-AF65-F5344CB8AC3E}">
        <p14:creationId xmlns:p14="http://schemas.microsoft.com/office/powerpoint/2010/main" val="80913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p:txBody>
          <a:bodyPr/>
          <a:lstStyle/>
          <a:p>
            <a:r>
              <a:rPr lang="en-US" dirty="0"/>
              <a:t>Guest speaker – International perspective</a:t>
            </a:r>
          </a:p>
        </p:txBody>
      </p:sp>
      <p:sp>
        <p:nvSpPr>
          <p:cNvPr id="3" name="Text Placeholder 2">
            <a:extLst>
              <a:ext uri="{FF2B5EF4-FFF2-40B4-BE49-F238E27FC236}">
                <a16:creationId xmlns:a16="http://schemas.microsoft.com/office/drawing/2014/main" id="{04012786-A60B-4436-83A0-21F39C1A396D}"/>
              </a:ext>
            </a:extLst>
          </p:cNvPr>
          <p:cNvSpPr>
            <a:spLocks noGrp="1"/>
          </p:cNvSpPr>
          <p:nvPr>
            <p:ph type="body" sz="quarter" idx="13"/>
          </p:nvPr>
        </p:nvSpPr>
        <p:spPr/>
        <p:txBody>
          <a:bodyPr/>
          <a:lstStyle/>
          <a:p>
            <a:r>
              <a:rPr lang="en-US" dirty="0"/>
              <a:t>Introduction: Mr. Thomas Krul</a:t>
            </a:r>
          </a:p>
          <a:p>
            <a:r>
              <a:rPr lang="en-US" dirty="0"/>
              <a:t>Speaker: Mr. Michel Savoie</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p:txBody>
          <a:bodyPr/>
          <a:lstStyle/>
          <a:p>
            <a:fld id="{6E6030FC-FB78-5E4D-92EA-5D9433591EA9}" type="slidenum">
              <a:rPr lang="en-US" smtClean="0"/>
              <a:pPr/>
              <a:t>34</a:t>
            </a:fld>
            <a:endParaRPr lang="en-US" dirty="0"/>
          </a:p>
        </p:txBody>
      </p:sp>
      <p:pic>
        <p:nvPicPr>
          <p:cNvPr id="6" name="Picture 5" descr="A person wearing a suit and tie smiling at the camera&#10;&#10;Description automatically generated">
            <a:extLst>
              <a:ext uri="{FF2B5EF4-FFF2-40B4-BE49-F238E27FC236}">
                <a16:creationId xmlns:a16="http://schemas.microsoft.com/office/drawing/2014/main" id="{435C6197-ED3E-48E7-811C-E27F0A5D5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0870" y="2399365"/>
            <a:ext cx="2423563" cy="3578741"/>
          </a:xfrm>
          <a:prstGeom prst="rect">
            <a:avLst/>
          </a:prstGeom>
        </p:spPr>
      </p:pic>
      <p:sp>
        <p:nvSpPr>
          <p:cNvPr id="7" name="TextBox 6">
            <a:extLst>
              <a:ext uri="{FF2B5EF4-FFF2-40B4-BE49-F238E27FC236}">
                <a16:creationId xmlns:a16="http://schemas.microsoft.com/office/drawing/2014/main" id="{D998E0BA-736C-4256-80B5-F4EE898F8AB8}"/>
              </a:ext>
            </a:extLst>
          </p:cNvPr>
          <p:cNvSpPr txBox="1"/>
          <p:nvPr/>
        </p:nvSpPr>
        <p:spPr>
          <a:xfrm>
            <a:off x="4579752" y="5139748"/>
            <a:ext cx="7494359" cy="923330"/>
          </a:xfrm>
          <a:prstGeom prst="rect">
            <a:avLst/>
          </a:prstGeom>
          <a:noFill/>
        </p:spPr>
        <p:txBody>
          <a:bodyPr wrap="none" rtlCol="0">
            <a:spAutoFit/>
          </a:bodyPr>
          <a:lstStyle/>
          <a:p>
            <a:r>
              <a:rPr lang="en-US" dirty="0"/>
              <a:t>Director, Interoperability Solutions</a:t>
            </a:r>
          </a:p>
          <a:p>
            <a:r>
              <a:rPr lang="en-US" dirty="0"/>
              <a:t>Information, Innovation and Technology Branch</a:t>
            </a:r>
          </a:p>
          <a:p>
            <a:r>
              <a:rPr lang="en-US" dirty="0"/>
              <a:t>Employment and Social Development Canada / Government of Canada</a:t>
            </a:r>
          </a:p>
        </p:txBody>
      </p:sp>
    </p:spTree>
    <p:extLst>
      <p:ext uri="{BB962C8B-B14F-4D97-AF65-F5344CB8AC3E}">
        <p14:creationId xmlns:p14="http://schemas.microsoft.com/office/powerpoint/2010/main" val="3971584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2628-F5D4-4A22-AF28-82C7EC9F831E}"/>
              </a:ext>
            </a:extLst>
          </p:cNvPr>
          <p:cNvSpPr>
            <a:spLocks noGrp="1"/>
          </p:cNvSpPr>
          <p:nvPr>
            <p:ph type="title"/>
          </p:nvPr>
        </p:nvSpPr>
        <p:spPr/>
        <p:txBody>
          <a:bodyPr/>
          <a:lstStyle/>
          <a:p>
            <a:r>
              <a:rPr lang="en-US" dirty="0"/>
              <a:t>Roundtable </a:t>
            </a:r>
          </a:p>
        </p:txBody>
      </p:sp>
      <p:sp>
        <p:nvSpPr>
          <p:cNvPr id="3" name="Text Placeholder 2">
            <a:extLst>
              <a:ext uri="{FF2B5EF4-FFF2-40B4-BE49-F238E27FC236}">
                <a16:creationId xmlns:a16="http://schemas.microsoft.com/office/drawing/2014/main" id="{392F5718-BF0A-4E6B-97D7-1822A3AF4E3A}"/>
              </a:ext>
            </a:extLst>
          </p:cNvPr>
          <p:cNvSpPr>
            <a:spLocks noGrp="1"/>
          </p:cNvSpPr>
          <p:nvPr>
            <p:ph type="body" sz="quarter" idx="13"/>
          </p:nvPr>
        </p:nvSpPr>
        <p:spPr/>
        <p:txBody>
          <a:bodyPr/>
          <a:lstStyle/>
          <a:p>
            <a:r>
              <a:rPr lang="en-US" dirty="0"/>
              <a:t>Mr. Kamran Atri, Mr. Thomas Krul, &amp; Mr. Chet Ensign Facilitators</a:t>
            </a:r>
          </a:p>
          <a:p>
            <a:endParaRPr lang="en-US" dirty="0"/>
          </a:p>
          <a:p>
            <a:r>
              <a:rPr lang="en-US" dirty="0"/>
              <a:t>Governance Documents – Mr. Kamran Atri</a:t>
            </a:r>
          </a:p>
          <a:p>
            <a:pPr lvl="1"/>
            <a:r>
              <a:rPr lang="en-US" dirty="0"/>
              <a:t>NIEM OPEN NBAC TSC Governance</a:t>
            </a:r>
          </a:p>
          <a:p>
            <a:pPr lvl="1"/>
            <a:r>
              <a:rPr lang="en-US" dirty="0"/>
              <a:t>NIEM OPEN Instantiating a Domain</a:t>
            </a:r>
          </a:p>
          <a:p>
            <a:pPr lvl="1"/>
            <a:endParaRPr lang="en-US" dirty="0"/>
          </a:p>
          <a:p>
            <a:r>
              <a:rPr lang="en-US" dirty="0"/>
              <a:t>NIEM OPEN Release Process - Mr. Kamran Atri/ Mr. Chet Ensign</a:t>
            </a:r>
          </a:p>
        </p:txBody>
      </p:sp>
      <p:sp>
        <p:nvSpPr>
          <p:cNvPr id="4" name="Slide Number Placeholder 3">
            <a:extLst>
              <a:ext uri="{FF2B5EF4-FFF2-40B4-BE49-F238E27FC236}">
                <a16:creationId xmlns:a16="http://schemas.microsoft.com/office/drawing/2014/main" id="{733B818F-895E-401C-9BC2-45303388F6DB}"/>
              </a:ext>
            </a:extLst>
          </p:cNvPr>
          <p:cNvSpPr>
            <a:spLocks noGrp="1"/>
          </p:cNvSpPr>
          <p:nvPr>
            <p:ph type="sldNum" sz="quarter" idx="4"/>
          </p:nvPr>
        </p:nvSpPr>
        <p:spPr/>
        <p:txBody>
          <a:bodyPr/>
          <a:lstStyle/>
          <a:p>
            <a:fld id="{6E6030FC-FB78-5E4D-92EA-5D9433591EA9}" type="slidenum">
              <a:rPr lang="en-US" smtClean="0"/>
              <a:pPr/>
              <a:t>35</a:t>
            </a:fld>
            <a:endParaRPr lang="en-US" dirty="0"/>
          </a:p>
        </p:txBody>
      </p:sp>
    </p:spTree>
    <p:extLst>
      <p:ext uri="{BB962C8B-B14F-4D97-AF65-F5344CB8AC3E}">
        <p14:creationId xmlns:p14="http://schemas.microsoft.com/office/powerpoint/2010/main" val="267847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2628-F5D4-4A22-AF28-82C7EC9F831E}"/>
              </a:ext>
            </a:extLst>
          </p:cNvPr>
          <p:cNvSpPr>
            <a:spLocks noGrp="1"/>
          </p:cNvSpPr>
          <p:nvPr>
            <p:ph type="title"/>
          </p:nvPr>
        </p:nvSpPr>
        <p:spPr>
          <a:xfrm>
            <a:off x="717668" y="453340"/>
            <a:ext cx="10972800" cy="811358"/>
          </a:xfrm>
        </p:spPr>
        <p:txBody>
          <a:bodyPr/>
          <a:lstStyle/>
          <a:p>
            <a:r>
              <a:rPr lang="en-US" dirty="0"/>
              <a:t>NIEM OPEN NBAC TSC Governance</a:t>
            </a:r>
          </a:p>
        </p:txBody>
      </p:sp>
      <p:sp>
        <p:nvSpPr>
          <p:cNvPr id="4" name="Slide Number Placeholder 3">
            <a:extLst>
              <a:ext uri="{FF2B5EF4-FFF2-40B4-BE49-F238E27FC236}">
                <a16:creationId xmlns:a16="http://schemas.microsoft.com/office/drawing/2014/main" id="{733B818F-895E-401C-9BC2-45303388F6DB}"/>
              </a:ext>
            </a:extLst>
          </p:cNvPr>
          <p:cNvSpPr>
            <a:spLocks noGrp="1"/>
          </p:cNvSpPr>
          <p:nvPr>
            <p:ph type="sldNum" sz="quarter" idx="4"/>
          </p:nvPr>
        </p:nvSpPr>
        <p:spPr>
          <a:xfrm>
            <a:off x="9217806" y="6349688"/>
            <a:ext cx="2844800" cy="365125"/>
          </a:xfrm>
        </p:spPr>
        <p:txBody>
          <a:bodyPr/>
          <a:lstStyle/>
          <a:p>
            <a:fld id="{6E6030FC-FB78-5E4D-92EA-5D9433591EA9}" type="slidenum">
              <a:rPr lang="en-US" smtClean="0"/>
              <a:pPr/>
              <a:t>36</a:t>
            </a:fld>
            <a:endParaRPr lang="en-US" dirty="0"/>
          </a:p>
        </p:txBody>
      </p:sp>
      <p:pic>
        <p:nvPicPr>
          <p:cNvPr id="12" name="Picture 11">
            <a:extLst>
              <a:ext uri="{FF2B5EF4-FFF2-40B4-BE49-F238E27FC236}">
                <a16:creationId xmlns:a16="http://schemas.microsoft.com/office/drawing/2014/main" id="{66B3FF87-270E-3EBB-E467-E49F72A32775}"/>
              </a:ext>
            </a:extLst>
          </p:cNvPr>
          <p:cNvPicPr>
            <a:picLocks noChangeAspect="1"/>
          </p:cNvPicPr>
          <p:nvPr/>
        </p:nvPicPr>
        <p:blipFill>
          <a:blip r:embed="rId2"/>
          <a:stretch>
            <a:fillRect/>
          </a:stretch>
        </p:blipFill>
        <p:spPr>
          <a:xfrm>
            <a:off x="1782387" y="1339748"/>
            <a:ext cx="8857819" cy="4527193"/>
          </a:xfrm>
          <a:prstGeom prst="rect">
            <a:avLst/>
          </a:prstGeom>
        </p:spPr>
      </p:pic>
      <p:sp>
        <p:nvSpPr>
          <p:cNvPr id="3" name="TextBox 2">
            <a:extLst>
              <a:ext uri="{FF2B5EF4-FFF2-40B4-BE49-F238E27FC236}">
                <a16:creationId xmlns:a16="http://schemas.microsoft.com/office/drawing/2014/main" id="{67CD4389-9E85-AF6F-E7B5-71EF8C639BDD}"/>
              </a:ext>
            </a:extLst>
          </p:cNvPr>
          <p:cNvSpPr txBox="1"/>
          <p:nvPr/>
        </p:nvSpPr>
        <p:spPr>
          <a:xfrm>
            <a:off x="4899865" y="952073"/>
            <a:ext cx="2608406" cy="369332"/>
          </a:xfrm>
          <a:prstGeom prst="rect">
            <a:avLst/>
          </a:prstGeom>
          <a:noFill/>
        </p:spPr>
        <p:txBody>
          <a:bodyPr wrap="none" rtlCol="0">
            <a:spAutoFit/>
          </a:bodyPr>
          <a:lstStyle/>
          <a:p>
            <a:r>
              <a:rPr lang="en-US" dirty="0"/>
              <a:t>Formally NBAC Charter</a:t>
            </a:r>
          </a:p>
        </p:txBody>
      </p:sp>
    </p:spTree>
    <p:extLst>
      <p:ext uri="{BB962C8B-B14F-4D97-AF65-F5344CB8AC3E}">
        <p14:creationId xmlns:p14="http://schemas.microsoft.com/office/powerpoint/2010/main" val="91601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p:txBody>
          <a:bodyPr/>
          <a:lstStyle/>
          <a:p>
            <a:r>
              <a:rPr lang="en-US" dirty="0"/>
              <a:t>OASIS Technical steering committee (TSC)</a:t>
            </a:r>
          </a:p>
        </p:txBody>
      </p:sp>
      <p:sp>
        <p:nvSpPr>
          <p:cNvPr id="3" name="Text Placeholder 2">
            <a:extLst>
              <a:ext uri="{FF2B5EF4-FFF2-40B4-BE49-F238E27FC236}">
                <a16:creationId xmlns:a16="http://schemas.microsoft.com/office/drawing/2014/main" id="{04012786-A60B-4436-83A0-21F39C1A396D}"/>
              </a:ext>
            </a:extLst>
          </p:cNvPr>
          <p:cNvSpPr>
            <a:spLocks noGrp="1"/>
          </p:cNvSpPr>
          <p:nvPr>
            <p:ph type="body" sz="quarter" idx="13"/>
          </p:nvPr>
        </p:nvSpPr>
        <p:spPr>
          <a:xfrm>
            <a:off x="609600" y="1200149"/>
            <a:ext cx="11079192" cy="4753389"/>
          </a:xfrm>
        </p:spPr>
        <p:txBody>
          <a:bodyPr>
            <a:normAutofit fontScale="70000" lnSpcReduction="20000"/>
          </a:bodyPr>
          <a:lstStyle/>
          <a:p>
            <a:r>
              <a:rPr lang="en-US" b="0" i="0" dirty="0">
                <a:solidFill>
                  <a:srgbClr val="0A2540"/>
                </a:solidFill>
                <a:effectLst/>
                <a:cs typeface="Calibri" panose="020F0502020204030204" pitchFamily="34" charset="0"/>
              </a:rPr>
              <a:t>The </a:t>
            </a:r>
            <a:r>
              <a:rPr lang="en-US" b="1" i="1" dirty="0">
                <a:solidFill>
                  <a:srgbClr val="0A2540"/>
                </a:solidFill>
                <a:effectLst/>
                <a:cs typeface="Calibri" panose="020F0502020204030204" pitchFamily="34" charset="0"/>
              </a:rPr>
              <a:t>Project Governance Board </a:t>
            </a:r>
            <a:r>
              <a:rPr lang="en-US" b="0" i="1" dirty="0">
                <a:solidFill>
                  <a:srgbClr val="0A2540"/>
                </a:solidFill>
                <a:effectLst/>
                <a:cs typeface="Calibri" panose="020F0502020204030204" pitchFamily="34" charset="0"/>
              </a:rPr>
              <a:t>(PGB) </a:t>
            </a:r>
            <a:r>
              <a:rPr lang="en-US" b="0" i="0" dirty="0">
                <a:solidFill>
                  <a:srgbClr val="0A2540"/>
                </a:solidFill>
                <a:effectLst/>
                <a:cs typeface="Calibri" panose="020F0502020204030204" pitchFamily="34" charset="0"/>
              </a:rPr>
              <a:t>shall form a </a:t>
            </a:r>
            <a:r>
              <a:rPr lang="en-US" b="1" i="1" dirty="0">
                <a:solidFill>
                  <a:srgbClr val="0A2540"/>
                </a:solidFill>
                <a:effectLst/>
                <a:cs typeface="Calibri" panose="020F0502020204030204" pitchFamily="34" charset="0"/>
              </a:rPr>
              <a:t>Technical Steering Committee</a:t>
            </a:r>
            <a:r>
              <a:rPr lang="en-US" b="0" i="0" dirty="0">
                <a:solidFill>
                  <a:srgbClr val="0A2540"/>
                </a:solidFill>
                <a:effectLst/>
                <a:cs typeface="Calibri" panose="020F0502020204030204" pitchFamily="34" charset="0"/>
              </a:rPr>
              <a:t> (</a:t>
            </a:r>
            <a:r>
              <a:rPr lang="en-US" b="1" i="1" dirty="0">
                <a:solidFill>
                  <a:srgbClr val="0A2540"/>
                </a:solidFill>
                <a:effectLst/>
                <a:cs typeface="Calibri" panose="020F0502020204030204" pitchFamily="34" charset="0"/>
              </a:rPr>
              <a:t>TSC</a:t>
            </a:r>
            <a:r>
              <a:rPr lang="en-US" b="0" i="0" dirty="0">
                <a:solidFill>
                  <a:srgbClr val="0A2540"/>
                </a:solidFill>
                <a:effectLst/>
                <a:cs typeface="Calibri" panose="020F0502020204030204" pitchFamily="34" charset="0"/>
              </a:rPr>
              <a:t>) by a resolution of the PGB. A Project’s TSC members shall be composed of the persons and chaired by such person as is provided by that resolution. The PGB must create,</a:t>
            </a:r>
            <a:r>
              <a:rPr lang="en-US" dirty="0">
                <a:solidFill>
                  <a:srgbClr val="0A2540"/>
                </a:solidFill>
                <a:cs typeface="Calibri" panose="020F0502020204030204" pitchFamily="34" charset="0"/>
              </a:rPr>
              <a:t> outline requirements for joining and voting,</a:t>
            </a:r>
            <a:r>
              <a:rPr lang="en-US" b="0" i="0" dirty="0">
                <a:solidFill>
                  <a:srgbClr val="0A2540"/>
                </a:solidFill>
                <a:effectLst/>
                <a:cs typeface="Calibri" panose="020F0502020204030204" pitchFamily="34" charset="0"/>
              </a:rPr>
              <a:t> publish process documentation for each TSC, consistent with these Rules (including Section 10), and shall specify whether the Chair(s) of the TSC are selected by the PGB, or by that TSC’s members. </a:t>
            </a:r>
          </a:p>
          <a:p>
            <a:endParaRPr lang="en-US" b="0" i="0" dirty="0">
              <a:solidFill>
                <a:srgbClr val="0A2540"/>
              </a:solidFill>
              <a:effectLst/>
              <a:cs typeface="Calibri" panose="020F0502020204030204" pitchFamily="34" charset="0"/>
            </a:endParaRPr>
          </a:p>
          <a:p>
            <a:endParaRPr lang="en-US" b="0" i="0" dirty="0">
              <a:solidFill>
                <a:srgbClr val="0A2540"/>
              </a:solidFill>
              <a:effectLst/>
              <a:cs typeface="Calibri" panose="020F0502020204030204" pitchFamily="34" charset="0"/>
            </a:endParaRPr>
          </a:p>
          <a:p>
            <a:r>
              <a:rPr lang="en-US" b="0" i="0" dirty="0">
                <a:solidFill>
                  <a:srgbClr val="0A2540"/>
                </a:solidFill>
                <a:effectLst/>
                <a:cs typeface="Calibri" panose="020F0502020204030204" pitchFamily="34" charset="0"/>
              </a:rPr>
              <a:t>The TSC shall have the duties to advise the PGB and such others as are specified by the PGB, so long as consistent with these Rules and OASIS policies.</a:t>
            </a:r>
          </a:p>
          <a:p>
            <a:endParaRPr lang="en-US" b="0" i="0" dirty="0">
              <a:solidFill>
                <a:srgbClr val="0A2540"/>
              </a:solidFill>
              <a:effectLst/>
              <a:cs typeface="Calibri" panose="020F0502020204030204" pitchFamily="34" charset="0"/>
            </a:endParaRPr>
          </a:p>
          <a:p>
            <a:endParaRPr lang="en-US" b="0" i="0" dirty="0">
              <a:solidFill>
                <a:srgbClr val="0A2540"/>
              </a:solidFill>
              <a:effectLst/>
              <a:cs typeface="Calibri" panose="020F0502020204030204" pitchFamily="34" charset="0"/>
            </a:endParaRPr>
          </a:p>
          <a:p>
            <a:r>
              <a:rPr lang="en-US" b="0" i="0" dirty="0">
                <a:solidFill>
                  <a:srgbClr val="0A2540"/>
                </a:solidFill>
                <a:effectLst/>
                <a:cs typeface="Calibri" panose="020F0502020204030204" pitchFamily="34" charset="0"/>
              </a:rPr>
              <a:t>The following activities </a:t>
            </a:r>
            <a:r>
              <a:rPr lang="en-US" b="1" i="0" u="sng" dirty="0">
                <a:solidFill>
                  <a:srgbClr val="0A2540"/>
                </a:solidFill>
                <a:effectLst/>
                <a:cs typeface="Calibri" panose="020F0502020204030204" pitchFamily="34" charset="0"/>
              </a:rPr>
              <a:t>may not be delegated by the PGB</a:t>
            </a:r>
            <a:r>
              <a:rPr lang="en-US" u="sng" dirty="0">
                <a:solidFill>
                  <a:srgbClr val="0A2540"/>
                </a:solidFill>
                <a:cs typeface="Calibri" panose="020F0502020204030204" pitchFamily="34" charset="0"/>
              </a:rPr>
              <a:t> to TSC </a:t>
            </a:r>
            <a:r>
              <a:rPr lang="en-US" b="0" i="0" dirty="0">
                <a:solidFill>
                  <a:srgbClr val="0A2540"/>
                </a:solidFill>
                <a:effectLst/>
                <a:cs typeface="Calibri" panose="020F0502020204030204" pitchFamily="34" charset="0"/>
              </a:rPr>
              <a:t>: </a:t>
            </a:r>
            <a:r>
              <a:rPr lang="en-US" b="0" i="0" u="sng" dirty="0">
                <a:solidFill>
                  <a:schemeClr val="tx2">
                    <a:lumMod val="60000"/>
                    <a:lumOff val="40000"/>
                  </a:schemeClr>
                </a:solidFill>
                <a:effectLst/>
                <a:cs typeface="Calibri" panose="020F0502020204030204" pitchFamily="34" charset="0"/>
              </a:rPr>
              <a:t>election or termination of PGB Chairs, approval of any </a:t>
            </a:r>
            <a:r>
              <a:rPr lang="en-US" b="0" i="1" u="sng" dirty="0">
                <a:solidFill>
                  <a:schemeClr val="tx2">
                    <a:lumMod val="60000"/>
                    <a:lumOff val="40000"/>
                  </a:schemeClr>
                </a:solidFill>
                <a:effectLst/>
                <a:cs typeface="Calibri" panose="020F0502020204030204" pitchFamily="34" charset="0"/>
                <a:hlinkClick r:id="rId3">
                  <a:extLst>
                    <a:ext uri="{A12FA001-AC4F-418D-AE19-62706E023703}">
                      <ahyp:hlinkClr xmlns:ahyp="http://schemas.microsoft.com/office/drawing/2018/hyperlinkcolor" val="tx"/>
                    </a:ext>
                  </a:extLst>
                </a:hlinkClick>
              </a:rPr>
              <a:t>Releases</a:t>
            </a:r>
            <a:r>
              <a:rPr lang="en-US" b="0" i="0" u="sng" dirty="0">
                <a:solidFill>
                  <a:schemeClr val="tx2">
                    <a:lumMod val="60000"/>
                    <a:lumOff val="40000"/>
                  </a:schemeClr>
                </a:solidFill>
                <a:effectLst/>
                <a:cs typeface="Calibri" panose="020F0502020204030204" pitchFamily="34" charset="0"/>
              </a:rPr>
              <a:t>, </a:t>
            </a:r>
            <a:r>
              <a:rPr lang="en-US" b="0" i="1" u="sng" dirty="0">
                <a:solidFill>
                  <a:schemeClr val="tx2">
                    <a:lumMod val="60000"/>
                    <a:lumOff val="40000"/>
                  </a:schemeClr>
                </a:solidFill>
                <a:effectLst/>
                <a:cs typeface="Calibri" panose="020F0502020204030204" pitchFamily="34" charset="0"/>
                <a:hlinkClick r:id="rId4">
                  <a:extLst>
                    <a:ext uri="{A12FA001-AC4F-418D-AE19-62706E023703}">
                      <ahyp:hlinkClr xmlns:ahyp="http://schemas.microsoft.com/office/drawing/2018/hyperlinkcolor" val="tx"/>
                    </a:ext>
                  </a:extLst>
                </a:hlinkClick>
              </a:rPr>
              <a:t>Group Releases</a:t>
            </a:r>
            <a:r>
              <a:rPr lang="en-US" b="0" i="0" u="sng" dirty="0">
                <a:solidFill>
                  <a:schemeClr val="tx2">
                    <a:lumMod val="60000"/>
                    <a:lumOff val="40000"/>
                  </a:schemeClr>
                </a:solidFill>
                <a:effectLst/>
                <a:cs typeface="Calibri" panose="020F0502020204030204" pitchFamily="34" charset="0"/>
              </a:rPr>
              <a:t>, </a:t>
            </a:r>
            <a:r>
              <a:rPr lang="en-US" b="0" i="1" u="sng" dirty="0">
                <a:solidFill>
                  <a:schemeClr val="tx2">
                    <a:lumMod val="60000"/>
                    <a:lumOff val="40000"/>
                  </a:schemeClr>
                </a:solidFill>
                <a:effectLst/>
                <a:cs typeface="Calibri" panose="020F0502020204030204" pitchFamily="34" charset="0"/>
                <a:hlinkClick r:id="rId5">
                  <a:extLst>
                    <a:ext uri="{A12FA001-AC4F-418D-AE19-62706E023703}">
                      <ahyp:hlinkClr xmlns:ahyp="http://schemas.microsoft.com/office/drawing/2018/hyperlinkcolor" val="tx"/>
                    </a:ext>
                  </a:extLst>
                </a:hlinkClick>
              </a:rPr>
              <a:t>Project Specification Drafts</a:t>
            </a:r>
            <a:r>
              <a:rPr lang="en-US" b="0" i="0" u="sng" dirty="0">
                <a:solidFill>
                  <a:schemeClr val="tx2">
                    <a:lumMod val="60000"/>
                    <a:lumOff val="40000"/>
                  </a:schemeClr>
                </a:solidFill>
                <a:effectLst/>
                <a:cs typeface="Calibri" panose="020F0502020204030204" pitchFamily="34" charset="0"/>
              </a:rPr>
              <a:t>, </a:t>
            </a:r>
            <a:r>
              <a:rPr lang="en-US" sz="2600" b="0" i="1" u="sng" dirty="0">
                <a:solidFill>
                  <a:schemeClr val="tx2">
                    <a:lumMod val="60000"/>
                    <a:lumOff val="40000"/>
                  </a:schemeClr>
                </a:solidFill>
                <a:effectLst/>
                <a:cs typeface="Calibri" panose="020F0502020204030204" pitchFamily="34" charset="0"/>
              </a:rPr>
              <a:t>Project</a:t>
            </a:r>
            <a:r>
              <a:rPr lang="en-US" b="0" i="1" u="sng" dirty="0">
                <a:solidFill>
                  <a:schemeClr val="tx2">
                    <a:lumMod val="60000"/>
                    <a:lumOff val="40000"/>
                  </a:schemeClr>
                </a:solidFill>
                <a:effectLst/>
                <a:cs typeface="Calibri" panose="020F0502020204030204" pitchFamily="34" charset="0"/>
              </a:rPr>
              <a:t> Specifications</a:t>
            </a:r>
            <a:r>
              <a:rPr lang="en-US" b="0" i="0" u="sng" dirty="0">
                <a:solidFill>
                  <a:schemeClr val="tx2">
                    <a:lumMod val="60000"/>
                    <a:lumOff val="40000"/>
                  </a:schemeClr>
                </a:solidFill>
                <a:effectLst/>
                <a:cs typeface="Calibri" panose="020F0502020204030204" pitchFamily="34" charset="0"/>
              </a:rPr>
              <a:t>, and approval of Candidates for </a:t>
            </a:r>
            <a:r>
              <a:rPr lang="en-US" b="0" i="1" u="sng" dirty="0">
                <a:solidFill>
                  <a:schemeClr val="tx2">
                    <a:lumMod val="60000"/>
                    <a:lumOff val="40000"/>
                  </a:schemeClr>
                </a:solidFill>
                <a:effectLst/>
                <a:cs typeface="Calibri" panose="020F0502020204030204" pitchFamily="34" charset="0"/>
                <a:hlinkClick r:id="rId6">
                  <a:extLst>
                    <a:ext uri="{A12FA001-AC4F-418D-AE19-62706E023703}">
                      <ahyp:hlinkClr xmlns:ahyp="http://schemas.microsoft.com/office/drawing/2018/hyperlinkcolor" val="tx"/>
                    </a:ext>
                  </a:extLst>
                </a:hlinkClick>
              </a:rPr>
              <a:t>OASIS Standards</a:t>
            </a:r>
            <a:r>
              <a:rPr lang="en-US" b="0" i="0" u="sng" dirty="0">
                <a:solidFill>
                  <a:schemeClr val="tx2">
                    <a:lumMod val="60000"/>
                    <a:lumOff val="40000"/>
                  </a:schemeClr>
                </a:solidFill>
                <a:effectLst/>
                <a:cs typeface="Calibri" panose="020F0502020204030204" pitchFamily="34" charset="0"/>
              </a:rPr>
              <a:t> or external submissions.</a:t>
            </a:r>
          </a:p>
          <a:p>
            <a:endParaRPr lang="en-US" b="0" i="0" u="sng" dirty="0">
              <a:solidFill>
                <a:schemeClr val="tx2">
                  <a:lumMod val="60000"/>
                  <a:lumOff val="40000"/>
                </a:schemeClr>
              </a:solidFill>
              <a:effectLst/>
              <a:cs typeface="Calibri" panose="020F0502020204030204" pitchFamily="34" charset="0"/>
            </a:endParaRPr>
          </a:p>
          <a:p>
            <a:endParaRPr lang="en-US" b="0" i="0" dirty="0">
              <a:solidFill>
                <a:srgbClr val="0A2540"/>
              </a:solidFill>
              <a:effectLst/>
              <a:cs typeface="Calibri" panose="020F0502020204030204" pitchFamily="34" charset="0"/>
            </a:endParaRPr>
          </a:p>
          <a:p>
            <a:r>
              <a:rPr lang="en-US" b="0" i="0" dirty="0">
                <a:solidFill>
                  <a:srgbClr val="0A2540"/>
                </a:solidFill>
                <a:effectLst/>
                <a:cs typeface="Calibri" panose="020F0502020204030204" pitchFamily="34" charset="0"/>
              </a:rPr>
              <a:t>TSC members must have signed and submitted an individual Contributor License Agreements (CLA), and if appointed by an entity, that entity must sign an entity CLA. A list of TSC members shall be maintained and posted at the general information web page designated by OASIS for the Project. An individual may resign from TSC membership at any time, by notifying the Open Project Administrator and the Chair(s) in writing.</a:t>
            </a:r>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p:txBody>
          <a:bodyPr/>
          <a:lstStyle/>
          <a:p>
            <a:fld id="{6E6030FC-FB78-5E4D-92EA-5D9433591EA9}" type="slidenum">
              <a:rPr lang="en-US" smtClean="0"/>
              <a:pPr/>
              <a:t>37</a:t>
            </a:fld>
            <a:endParaRPr lang="en-US" dirty="0"/>
          </a:p>
        </p:txBody>
      </p:sp>
      <p:sp>
        <p:nvSpPr>
          <p:cNvPr id="6" name="TextBox 5">
            <a:extLst>
              <a:ext uri="{FF2B5EF4-FFF2-40B4-BE49-F238E27FC236}">
                <a16:creationId xmlns:a16="http://schemas.microsoft.com/office/drawing/2014/main" id="{E471AA6B-2A10-0654-46B4-A368AEE95E32}"/>
              </a:ext>
            </a:extLst>
          </p:cNvPr>
          <p:cNvSpPr txBox="1"/>
          <p:nvPr/>
        </p:nvSpPr>
        <p:spPr>
          <a:xfrm>
            <a:off x="762886" y="6039570"/>
            <a:ext cx="8561868" cy="246221"/>
          </a:xfrm>
          <a:prstGeom prst="rect">
            <a:avLst/>
          </a:prstGeom>
          <a:noFill/>
        </p:spPr>
        <p:txBody>
          <a:bodyPr wrap="square">
            <a:spAutoFit/>
          </a:bodyPr>
          <a:lstStyle/>
          <a:p>
            <a:r>
              <a:rPr lang="en-US" sz="1000" b="1" dirty="0">
                <a:solidFill>
                  <a:schemeClr val="tx2">
                    <a:lumMod val="50000"/>
                  </a:schemeClr>
                </a:solidFill>
                <a:cs typeface="Calibri" panose="020F0502020204030204" pitchFamily="34" charset="0"/>
              </a:rPr>
              <a:t>Reference - https://www.oasis-open.org/policies-guidelines/open-projects-process/#chairs-maintainers-technical-steering-committees</a:t>
            </a:r>
          </a:p>
        </p:txBody>
      </p:sp>
    </p:spTree>
    <p:extLst>
      <p:ext uri="{BB962C8B-B14F-4D97-AF65-F5344CB8AC3E}">
        <p14:creationId xmlns:p14="http://schemas.microsoft.com/office/powerpoint/2010/main" val="649695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p:txBody>
          <a:bodyPr/>
          <a:lstStyle/>
          <a:p>
            <a:r>
              <a:rPr lang="en-US" dirty="0"/>
              <a:t>NBAC TSC</a:t>
            </a:r>
          </a:p>
        </p:txBody>
      </p:sp>
      <p:sp>
        <p:nvSpPr>
          <p:cNvPr id="3" name="Text Placeholder 2">
            <a:extLst>
              <a:ext uri="{FF2B5EF4-FFF2-40B4-BE49-F238E27FC236}">
                <a16:creationId xmlns:a16="http://schemas.microsoft.com/office/drawing/2014/main" id="{04012786-A60B-4436-83A0-21F39C1A396D}"/>
              </a:ext>
            </a:extLst>
          </p:cNvPr>
          <p:cNvSpPr>
            <a:spLocks noGrp="1"/>
          </p:cNvSpPr>
          <p:nvPr>
            <p:ph type="body" sz="quarter" idx="13"/>
          </p:nvPr>
        </p:nvSpPr>
        <p:spPr>
          <a:xfrm>
            <a:off x="5752222" y="1200149"/>
            <a:ext cx="6361880" cy="4644060"/>
          </a:xfrm>
        </p:spPr>
        <p:txBody>
          <a:bodyPr>
            <a:normAutofit/>
          </a:bodyPr>
          <a:lstStyle/>
          <a:p>
            <a:r>
              <a:rPr lang="en-US" dirty="0"/>
              <a:t>Responsibilities</a:t>
            </a:r>
          </a:p>
          <a:p>
            <a:pPr lvl="1"/>
            <a:r>
              <a:rPr lang="en-US" sz="1800" dirty="0">
                <a:solidFill>
                  <a:srgbClr val="24292F"/>
                </a:solidFill>
                <a:effectLst/>
                <a:ea typeface="Times New Roman" panose="02020603050405020304" pitchFamily="18" charset="0"/>
                <a:cs typeface="Times New Roman" panose="02020603050405020304" pitchFamily="18" charset="0"/>
              </a:rPr>
              <a:t>Facilitate construction, maintenance, and use of a business architecture framework, model, code, and other NIEM related documentations</a:t>
            </a:r>
          </a:p>
          <a:p>
            <a:pPr lvl="1"/>
            <a:r>
              <a:rPr lang="en-US" sz="1800" dirty="0">
                <a:solidFill>
                  <a:srgbClr val="24292F"/>
                </a:solidFill>
                <a:effectLst/>
                <a:ea typeface="Times New Roman" panose="02020603050405020304" pitchFamily="18" charset="0"/>
                <a:cs typeface="Times New Roman" panose="02020603050405020304" pitchFamily="18" charset="0"/>
              </a:rPr>
              <a:t>Manage the harmonization process</a:t>
            </a:r>
          </a:p>
          <a:p>
            <a:pPr lvl="1"/>
            <a:r>
              <a:rPr lang="en-US" sz="1800" dirty="0">
                <a:solidFill>
                  <a:srgbClr val="24292F"/>
                </a:solidFill>
                <a:ea typeface="Calibri" panose="020F0502020204030204" pitchFamily="34" charset="0"/>
                <a:cs typeface="Times New Roman" panose="02020603050405020304" pitchFamily="18" charset="0"/>
              </a:rPr>
              <a:t>Develop &amp; package release candidates</a:t>
            </a:r>
          </a:p>
          <a:p>
            <a:pPr lvl="1"/>
            <a:r>
              <a:rPr lang="en-US" sz="1800" dirty="0">
                <a:solidFill>
                  <a:srgbClr val="24292F"/>
                </a:solidFill>
                <a:effectLst/>
                <a:ea typeface="Calibri" panose="020F0502020204030204" pitchFamily="34" charset="0"/>
                <a:cs typeface="Times New Roman" panose="02020603050405020304" pitchFamily="18" charset="0"/>
              </a:rPr>
              <a:t>Manage the NIEM Core</a:t>
            </a:r>
          </a:p>
          <a:p>
            <a:pPr lvl="1"/>
            <a:r>
              <a:rPr lang="en-US" sz="1800" dirty="0">
                <a:solidFill>
                  <a:srgbClr val="24292F"/>
                </a:solidFill>
                <a:ea typeface="Calibri" panose="020F0502020204030204" pitchFamily="34" charset="0"/>
                <a:cs typeface="Times New Roman" panose="02020603050405020304" pitchFamily="18" charset="0"/>
              </a:rPr>
              <a:t>Serve as forum for NIEM Domains</a:t>
            </a:r>
          </a:p>
          <a:p>
            <a:pPr lvl="1"/>
            <a:r>
              <a:rPr lang="en-US" sz="1800" dirty="0">
                <a:solidFill>
                  <a:srgbClr val="24292F"/>
                </a:solidFill>
                <a:effectLst/>
                <a:ea typeface="Calibri" panose="020F0502020204030204" pitchFamily="34" charset="0"/>
                <a:cs typeface="Times New Roman" panose="02020603050405020304" pitchFamily="18" charset="0"/>
              </a:rPr>
              <a:t>Establish tiger teams and subcommittees</a:t>
            </a:r>
          </a:p>
          <a:p>
            <a:pPr lvl="1"/>
            <a:r>
              <a:rPr lang="en-US" sz="1800" dirty="0">
                <a:solidFill>
                  <a:srgbClr val="24292F"/>
                </a:solidFill>
                <a:ea typeface="Calibri" panose="020F0502020204030204" pitchFamily="34" charset="0"/>
                <a:cs typeface="Times New Roman" panose="02020603050405020304" pitchFamily="18" charset="0"/>
              </a:rPr>
              <a:t>Onboard new domains, vet new data model content</a:t>
            </a:r>
          </a:p>
          <a:p>
            <a:pPr lvl="1"/>
            <a:r>
              <a:rPr lang="en-US" sz="1800" dirty="0">
                <a:solidFill>
                  <a:srgbClr val="24292F"/>
                </a:solidFill>
                <a:effectLst/>
                <a:ea typeface="Calibri" panose="020F0502020204030204" pitchFamily="34" charset="0"/>
                <a:cs typeface="Times New Roman" panose="02020603050405020304" pitchFamily="18" charset="0"/>
              </a:rPr>
              <a:t>Provide training</a:t>
            </a:r>
            <a:endParaRPr lang="en-US" sz="1800" dirty="0">
              <a:solidFill>
                <a:srgbClr val="24292F"/>
              </a:solidFill>
              <a:ea typeface="Calibri" panose="020F0502020204030204" pitchFamily="34" charset="0"/>
              <a:cs typeface="Times New Roman" panose="02020603050405020304" pitchFamily="18" charset="0"/>
            </a:endParaRPr>
          </a:p>
          <a:p>
            <a:pPr lvl="1"/>
            <a:r>
              <a:rPr lang="en-US" sz="1800" dirty="0">
                <a:solidFill>
                  <a:srgbClr val="24292F"/>
                </a:solidFill>
                <a:effectLst/>
                <a:ea typeface="Calibri" panose="020F0502020204030204" pitchFamily="34" charset="0"/>
                <a:cs typeface="Times New Roman" panose="02020603050405020304" pitchFamily="18" charset="0"/>
              </a:rPr>
              <a:t>Shephard release candidate through PGB evaluation &amp; acceptance</a:t>
            </a:r>
          </a:p>
          <a:p>
            <a:pPr lvl="1"/>
            <a:r>
              <a:rPr lang="en-US" sz="1800" dirty="0">
                <a:solidFill>
                  <a:srgbClr val="24292F"/>
                </a:solidFill>
                <a:ea typeface="Calibri" panose="020F0502020204030204" pitchFamily="34" charset="0"/>
                <a:cs typeface="Times New Roman" panose="02020603050405020304" pitchFamily="18" charset="0"/>
              </a:rPr>
              <a:t>Assess NIEM domain maturity,  vitality, &amp; health</a:t>
            </a:r>
            <a:endParaRPr lang="en-US" sz="1800" dirty="0">
              <a:effectLst/>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p:txBody>
          <a:bodyPr/>
          <a:lstStyle/>
          <a:p>
            <a:fld id="{6E6030FC-FB78-5E4D-92EA-5D9433591EA9}" type="slidenum">
              <a:rPr lang="en-US" smtClean="0"/>
              <a:pPr/>
              <a:t>38</a:t>
            </a:fld>
            <a:endParaRPr lang="en-US" dirty="0"/>
          </a:p>
        </p:txBody>
      </p:sp>
      <p:sp>
        <p:nvSpPr>
          <p:cNvPr id="5" name="Text Placeholder 2">
            <a:extLst>
              <a:ext uri="{FF2B5EF4-FFF2-40B4-BE49-F238E27FC236}">
                <a16:creationId xmlns:a16="http://schemas.microsoft.com/office/drawing/2014/main" id="{C3D4F4C7-AAE3-9597-AE60-9C3C12C5C2B7}"/>
              </a:ext>
            </a:extLst>
          </p:cNvPr>
          <p:cNvSpPr txBox="1">
            <a:spLocks/>
          </p:cNvSpPr>
          <p:nvPr/>
        </p:nvSpPr>
        <p:spPr>
          <a:xfrm>
            <a:off x="478452" y="1120121"/>
            <a:ext cx="4834289" cy="437131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buClr>
              <a:buFont typeface="Arial"/>
              <a:buChar char="•"/>
              <a:defRPr sz="2400" kern="1200">
                <a:solidFill>
                  <a:srgbClr val="334052"/>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000" kern="1200">
                <a:solidFill>
                  <a:srgbClr val="334052"/>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1800" kern="1200">
                <a:solidFill>
                  <a:srgbClr val="334052"/>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dirty="0"/>
              <a:t>Scope</a:t>
            </a:r>
          </a:p>
          <a:p>
            <a:pPr lvl="1">
              <a:lnSpc>
                <a:spcPct val="120000"/>
              </a:lnSpc>
            </a:pPr>
            <a:r>
              <a:rPr lang="en-US" sz="1800" dirty="0">
                <a:solidFill>
                  <a:srgbClr val="24292F"/>
                </a:solidFill>
                <a:ea typeface="Times New Roman" panose="02020603050405020304" pitchFamily="18" charset="0"/>
              </a:rPr>
              <a:t>Coordinate, harmonize and unify NIEM Domain’s content as it relates to the NIEM data model and the code-list</a:t>
            </a:r>
          </a:p>
          <a:p>
            <a:pPr lvl="1">
              <a:lnSpc>
                <a:spcPct val="120000"/>
              </a:lnSpc>
            </a:pPr>
            <a:r>
              <a:rPr lang="en-US" sz="1800" dirty="0">
                <a:solidFill>
                  <a:srgbClr val="24292F"/>
                </a:solidFill>
                <a:ea typeface="Times New Roman" panose="02020603050405020304" pitchFamily="18" charset="0"/>
              </a:rPr>
              <a:t> </a:t>
            </a:r>
            <a:r>
              <a:rPr lang="en-US" sz="1800" dirty="0">
                <a:solidFill>
                  <a:srgbClr val="24292F"/>
                </a:solidFill>
                <a:ea typeface="Times New Roman" panose="02020603050405020304" pitchFamily="18" charset="0"/>
                <a:cs typeface="Calibri" panose="020F0502020204030204" pitchFamily="34" charset="0"/>
              </a:rPr>
              <a:t>Safeguard</a:t>
            </a:r>
            <a:r>
              <a:rPr lang="en-US" sz="1800" dirty="0">
                <a:solidFill>
                  <a:srgbClr val="24292F"/>
                </a:solidFill>
                <a:ea typeface="Times New Roman" panose="02020603050405020304" pitchFamily="18" charset="0"/>
              </a:rPr>
              <a:t> NIEM data model core content </a:t>
            </a:r>
          </a:p>
          <a:p>
            <a:pPr lvl="1">
              <a:lnSpc>
                <a:spcPct val="120000"/>
              </a:lnSpc>
            </a:pPr>
            <a:r>
              <a:rPr lang="en-US" sz="1800" dirty="0">
                <a:solidFill>
                  <a:srgbClr val="24292F"/>
                </a:solidFill>
                <a:ea typeface="Times New Roman" panose="02020603050405020304" pitchFamily="18" charset="0"/>
              </a:rPr>
              <a:t>Identify, validate and on-board new NIEM domains</a:t>
            </a:r>
          </a:p>
          <a:p>
            <a:pPr lvl="1">
              <a:lnSpc>
                <a:spcPct val="120000"/>
              </a:lnSpc>
            </a:pPr>
            <a:r>
              <a:rPr lang="en-US" sz="1800" dirty="0">
                <a:solidFill>
                  <a:srgbClr val="24292F"/>
                </a:solidFill>
                <a:ea typeface="Times New Roman" panose="02020603050405020304" pitchFamily="18" charset="0"/>
              </a:rPr>
              <a:t>Advise, and support the PGB on matters relating to business architecture and requirements of NIEM. </a:t>
            </a:r>
            <a:endParaRPr lang="en-US" dirty="0"/>
          </a:p>
        </p:txBody>
      </p:sp>
      <p:cxnSp>
        <p:nvCxnSpPr>
          <p:cNvPr id="7" name="Straight Connector 6">
            <a:extLst>
              <a:ext uri="{FF2B5EF4-FFF2-40B4-BE49-F238E27FC236}">
                <a16:creationId xmlns:a16="http://schemas.microsoft.com/office/drawing/2014/main" id="{9925DE51-0271-29C5-873D-51530C7EE509}"/>
              </a:ext>
            </a:extLst>
          </p:cNvPr>
          <p:cNvCxnSpPr/>
          <p:nvPr/>
        </p:nvCxnSpPr>
        <p:spPr>
          <a:xfrm>
            <a:off x="5656521" y="1371600"/>
            <a:ext cx="0" cy="423175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7394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p:txBody>
          <a:bodyPr/>
          <a:lstStyle/>
          <a:p>
            <a:r>
              <a:rPr lang="en-US" dirty="0"/>
              <a:t>NBAC TSC</a:t>
            </a:r>
          </a:p>
        </p:txBody>
      </p:sp>
      <p:sp>
        <p:nvSpPr>
          <p:cNvPr id="3" name="Text Placeholder 2">
            <a:extLst>
              <a:ext uri="{FF2B5EF4-FFF2-40B4-BE49-F238E27FC236}">
                <a16:creationId xmlns:a16="http://schemas.microsoft.com/office/drawing/2014/main" id="{04012786-A60B-4436-83A0-21F39C1A396D}"/>
              </a:ext>
            </a:extLst>
          </p:cNvPr>
          <p:cNvSpPr>
            <a:spLocks noGrp="1"/>
          </p:cNvSpPr>
          <p:nvPr>
            <p:ph type="body" sz="quarter" idx="13"/>
          </p:nvPr>
        </p:nvSpPr>
        <p:spPr>
          <a:xfrm>
            <a:off x="609600" y="1200149"/>
            <a:ext cx="3902765" cy="4644060"/>
          </a:xfrm>
        </p:spPr>
        <p:txBody>
          <a:bodyPr>
            <a:normAutofit/>
          </a:bodyPr>
          <a:lstStyle/>
          <a:p>
            <a:r>
              <a:rPr lang="en-US" dirty="0"/>
              <a:t>Membership</a:t>
            </a:r>
          </a:p>
          <a:p>
            <a:pPr lvl="1"/>
            <a:r>
              <a:rPr lang="en-US" sz="1800" dirty="0">
                <a:solidFill>
                  <a:srgbClr val="24292F"/>
                </a:solidFill>
                <a:effectLst/>
                <a:ea typeface="Times New Roman" panose="02020603050405020304" pitchFamily="18" charset="0"/>
                <a:cs typeface="Times New Roman" panose="02020603050405020304" pitchFamily="18" charset="0"/>
              </a:rPr>
              <a:t>NBAC Chair/Co-Chairs</a:t>
            </a:r>
          </a:p>
          <a:p>
            <a:pPr lvl="1"/>
            <a:r>
              <a:rPr lang="en-US" sz="1800" dirty="0">
                <a:solidFill>
                  <a:srgbClr val="24292F"/>
                </a:solidFill>
                <a:ea typeface="Calibri" panose="020F0502020204030204" pitchFamily="34" charset="0"/>
                <a:cs typeface="Times New Roman" panose="02020603050405020304" pitchFamily="18" charset="0"/>
              </a:rPr>
              <a:t>Domain Stewards</a:t>
            </a:r>
          </a:p>
          <a:p>
            <a:pPr lvl="1"/>
            <a:r>
              <a:rPr lang="en-US" sz="1800" dirty="0">
                <a:solidFill>
                  <a:srgbClr val="24292F"/>
                </a:solidFill>
                <a:ea typeface="Calibri" panose="020F0502020204030204" pitchFamily="34" charset="0"/>
                <a:cs typeface="Times New Roman" panose="02020603050405020304" pitchFamily="18" charset="0"/>
              </a:rPr>
              <a:t>Domains</a:t>
            </a:r>
          </a:p>
          <a:p>
            <a:pPr lvl="1"/>
            <a:r>
              <a:rPr lang="en-US" sz="1800" dirty="0">
                <a:solidFill>
                  <a:srgbClr val="24292F"/>
                </a:solidFill>
                <a:effectLst/>
                <a:ea typeface="Calibri" panose="020F0502020204030204" pitchFamily="34" charset="0"/>
                <a:cs typeface="Calibri" panose="020F0502020204030204" pitchFamily="34" charset="0"/>
              </a:rPr>
              <a:t>Voting</a:t>
            </a:r>
            <a:r>
              <a:rPr lang="en-US" sz="1800" dirty="0">
                <a:solidFill>
                  <a:srgbClr val="24292F"/>
                </a:solidFill>
                <a:effectLst/>
                <a:ea typeface="Calibri" panose="020F0502020204030204" pitchFamily="34" charset="0"/>
                <a:cs typeface="Times New Roman" panose="02020603050405020304" pitchFamily="18" charset="0"/>
              </a:rPr>
              <a:t> Members</a:t>
            </a:r>
          </a:p>
          <a:p>
            <a:pPr lvl="1"/>
            <a:r>
              <a:rPr lang="en-US" sz="1800" dirty="0">
                <a:solidFill>
                  <a:srgbClr val="24292F"/>
                </a:solidFill>
                <a:ea typeface="Calibri" panose="020F0502020204030204" pitchFamily="34" charset="0"/>
                <a:cs typeface="Times New Roman" panose="02020603050405020304" pitchFamily="18" charset="0"/>
              </a:rPr>
              <a:t>NTAC Co-Chairs</a:t>
            </a:r>
          </a:p>
          <a:p>
            <a:pPr lvl="1"/>
            <a:r>
              <a:rPr lang="en-US" sz="1800" dirty="0">
                <a:solidFill>
                  <a:srgbClr val="24292F"/>
                </a:solidFill>
                <a:effectLst/>
                <a:ea typeface="Calibri" panose="020F0502020204030204" pitchFamily="34" charset="0"/>
                <a:cs typeface="Times New Roman" panose="02020603050405020304" pitchFamily="18" charset="0"/>
              </a:rPr>
              <a:t>TSC Maintainers</a:t>
            </a:r>
          </a:p>
          <a:p>
            <a:pPr lvl="1"/>
            <a:r>
              <a:rPr lang="en-US" sz="1800" dirty="0">
                <a:solidFill>
                  <a:srgbClr val="24292F"/>
                </a:solidFill>
                <a:ea typeface="Calibri" panose="020F0502020204030204" pitchFamily="34" charset="0"/>
                <a:cs typeface="Times New Roman" panose="02020603050405020304" pitchFamily="18" charset="0"/>
              </a:rPr>
              <a:t>NBAC PGB Liaison</a:t>
            </a:r>
          </a:p>
          <a:p>
            <a:pPr lvl="1"/>
            <a:r>
              <a:rPr lang="en-US" sz="1800" dirty="0">
                <a:solidFill>
                  <a:srgbClr val="24292F"/>
                </a:solidFill>
                <a:effectLst/>
                <a:ea typeface="Calibri" panose="020F0502020204030204" pitchFamily="34" charset="0"/>
                <a:cs typeface="Times New Roman" panose="02020603050405020304" pitchFamily="18" charset="0"/>
              </a:rPr>
              <a:t>At-Large Members</a:t>
            </a:r>
          </a:p>
          <a:p>
            <a:pPr lvl="1"/>
            <a:r>
              <a:rPr lang="en-US" sz="1800" dirty="0">
                <a:solidFill>
                  <a:srgbClr val="24292F"/>
                </a:solidFill>
                <a:ea typeface="Calibri" panose="020F0502020204030204" pitchFamily="34" charset="0"/>
                <a:cs typeface="Times New Roman" panose="02020603050405020304" pitchFamily="18" charset="0"/>
              </a:rPr>
              <a:t>Tiger Teams</a:t>
            </a:r>
          </a:p>
          <a:p>
            <a:pPr lvl="1"/>
            <a:r>
              <a:rPr lang="en-US" sz="1800" dirty="0">
                <a:solidFill>
                  <a:srgbClr val="24292F"/>
                </a:solidFill>
                <a:effectLst/>
                <a:ea typeface="Calibri" panose="020F0502020204030204" pitchFamily="34" charset="0"/>
                <a:cs typeface="Times New Roman" panose="02020603050405020304" pitchFamily="18" charset="0"/>
              </a:rPr>
              <a:t>Subcommittees</a:t>
            </a:r>
            <a:endParaRPr lang="en-US" sz="1800" dirty="0">
              <a:effectLst/>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p:txBody>
          <a:bodyPr/>
          <a:lstStyle/>
          <a:p>
            <a:fld id="{6E6030FC-FB78-5E4D-92EA-5D9433591EA9}" type="slidenum">
              <a:rPr lang="en-US" smtClean="0"/>
              <a:pPr/>
              <a:t>39</a:t>
            </a:fld>
            <a:endParaRPr lang="en-US" dirty="0"/>
          </a:p>
        </p:txBody>
      </p:sp>
      <p:pic>
        <p:nvPicPr>
          <p:cNvPr id="5" name="Picture 4">
            <a:extLst>
              <a:ext uri="{FF2B5EF4-FFF2-40B4-BE49-F238E27FC236}">
                <a16:creationId xmlns:a16="http://schemas.microsoft.com/office/drawing/2014/main" id="{9E335F50-3F88-4F5A-8093-1B2B48E70368}"/>
              </a:ext>
            </a:extLst>
          </p:cNvPr>
          <p:cNvPicPr>
            <a:picLocks noChangeAspect="1"/>
          </p:cNvPicPr>
          <p:nvPr/>
        </p:nvPicPr>
        <p:blipFill>
          <a:blip r:embed="rId2"/>
          <a:stretch>
            <a:fillRect/>
          </a:stretch>
        </p:blipFill>
        <p:spPr>
          <a:xfrm>
            <a:off x="3855583" y="1414130"/>
            <a:ext cx="8094474" cy="3897665"/>
          </a:xfrm>
          <a:prstGeom prst="rect">
            <a:avLst/>
          </a:prstGeom>
        </p:spPr>
      </p:pic>
    </p:spTree>
    <p:extLst>
      <p:ext uri="{BB962C8B-B14F-4D97-AF65-F5344CB8AC3E}">
        <p14:creationId xmlns:p14="http://schemas.microsoft.com/office/powerpoint/2010/main" val="37367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2FD25-E4B1-4206-9CFF-199D8C0A6A30}"/>
              </a:ext>
            </a:extLst>
          </p:cNvPr>
          <p:cNvSpPr>
            <a:spLocks noGrp="1"/>
          </p:cNvSpPr>
          <p:nvPr>
            <p:ph type="title"/>
          </p:nvPr>
        </p:nvSpPr>
        <p:spPr/>
        <p:txBody>
          <a:bodyPr/>
          <a:lstStyle/>
          <a:p>
            <a:r>
              <a:rPr lang="en-US" dirty="0"/>
              <a:t>Making the most of our session</a:t>
            </a:r>
          </a:p>
        </p:txBody>
      </p:sp>
      <p:sp>
        <p:nvSpPr>
          <p:cNvPr id="4" name="Slide Number Placeholder 3">
            <a:extLst>
              <a:ext uri="{FF2B5EF4-FFF2-40B4-BE49-F238E27FC236}">
                <a16:creationId xmlns:a16="http://schemas.microsoft.com/office/drawing/2014/main" id="{13C37834-AA36-4481-A356-38FD42D25813}"/>
              </a:ext>
            </a:extLst>
          </p:cNvPr>
          <p:cNvSpPr>
            <a:spLocks noGrp="1"/>
          </p:cNvSpPr>
          <p:nvPr>
            <p:ph type="sldNum" sz="quarter" idx="4"/>
          </p:nvPr>
        </p:nvSpPr>
        <p:spPr/>
        <p:txBody>
          <a:bodyPr/>
          <a:lstStyle/>
          <a:p>
            <a:fld id="{6E6030FC-FB78-5E4D-92EA-5D9433591EA9}" type="slidenum">
              <a:rPr lang="en-US" smtClean="0"/>
              <a:pPr/>
              <a:t>4</a:t>
            </a:fld>
            <a:endParaRPr lang="en-US" dirty="0"/>
          </a:p>
        </p:txBody>
      </p:sp>
      <p:pic>
        <p:nvPicPr>
          <p:cNvPr id="6" name="Picture 5">
            <a:extLst>
              <a:ext uri="{FF2B5EF4-FFF2-40B4-BE49-F238E27FC236}">
                <a16:creationId xmlns:a16="http://schemas.microsoft.com/office/drawing/2014/main" id="{D9C3AAC7-F47A-4904-A918-E9FB738273D2}"/>
              </a:ext>
            </a:extLst>
          </p:cNvPr>
          <p:cNvPicPr>
            <a:picLocks noChangeAspect="1"/>
          </p:cNvPicPr>
          <p:nvPr/>
        </p:nvPicPr>
        <p:blipFill>
          <a:blip r:embed="rId2"/>
          <a:stretch>
            <a:fillRect/>
          </a:stretch>
        </p:blipFill>
        <p:spPr>
          <a:xfrm>
            <a:off x="1693763" y="793954"/>
            <a:ext cx="8914452" cy="6060521"/>
          </a:xfrm>
          <a:prstGeom prst="rect">
            <a:avLst/>
          </a:prstGeom>
        </p:spPr>
      </p:pic>
    </p:spTree>
    <p:extLst>
      <p:ext uri="{BB962C8B-B14F-4D97-AF65-F5344CB8AC3E}">
        <p14:creationId xmlns:p14="http://schemas.microsoft.com/office/powerpoint/2010/main" val="1501914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p:txBody>
          <a:bodyPr/>
          <a:lstStyle/>
          <a:p>
            <a:r>
              <a:rPr lang="en-US" dirty="0"/>
              <a:t>NBAC TSC Members</a:t>
            </a:r>
          </a:p>
        </p:txBody>
      </p:sp>
      <p:sp>
        <p:nvSpPr>
          <p:cNvPr id="3" name="Text Placeholder 2">
            <a:extLst>
              <a:ext uri="{FF2B5EF4-FFF2-40B4-BE49-F238E27FC236}">
                <a16:creationId xmlns:a16="http://schemas.microsoft.com/office/drawing/2014/main" id="{04012786-A60B-4436-83A0-21F39C1A396D}"/>
              </a:ext>
            </a:extLst>
          </p:cNvPr>
          <p:cNvSpPr>
            <a:spLocks noGrp="1"/>
          </p:cNvSpPr>
          <p:nvPr>
            <p:ph type="body" sz="quarter" idx="13"/>
          </p:nvPr>
        </p:nvSpPr>
        <p:spPr>
          <a:xfrm>
            <a:off x="609600" y="1010094"/>
            <a:ext cx="10972800" cy="3363124"/>
          </a:xfrm>
        </p:spPr>
        <p:txBody>
          <a:bodyPr>
            <a:normAutofit/>
          </a:bodyPr>
          <a:lstStyle/>
          <a:p>
            <a:pPr marL="0" marR="0" algn="just">
              <a:lnSpc>
                <a:spcPct val="107000"/>
              </a:lnSpc>
              <a:spcBef>
                <a:spcPts val="0"/>
              </a:spcBef>
              <a:spcAft>
                <a:spcPts val="1200"/>
              </a:spcAft>
            </a:pPr>
            <a:r>
              <a:rPr lang="en-US" sz="1800" b="1" dirty="0">
                <a:solidFill>
                  <a:srgbClr val="24292F"/>
                </a:solidFill>
                <a:effectLst/>
                <a:ea typeface="Times New Roman" panose="02020603050405020304" pitchFamily="18" charset="0"/>
                <a:cs typeface="Times New Roman" panose="02020603050405020304" pitchFamily="18" charset="0"/>
              </a:rPr>
              <a:t>At Large Members –</a:t>
            </a:r>
            <a:r>
              <a:rPr lang="en-US" sz="1800" dirty="0">
                <a:solidFill>
                  <a:srgbClr val="24292F"/>
                </a:solidFill>
                <a:effectLst/>
                <a:ea typeface="Times New Roman" panose="02020603050405020304" pitchFamily="18" charset="0"/>
                <a:cs typeface="Times New Roman" panose="02020603050405020304" pitchFamily="18" charset="0"/>
              </a:rPr>
              <a:t> NIEM stakeholders/Communities of Interest (CoI) unaffiliated with a specific domain may participate as At-Large members. Members need not be aligned to a formal domain to create NIEM exchanges or participate in the NBAC TSC.</a:t>
            </a:r>
            <a:endParaRPr lang="en-US" sz="1800" dirty="0">
              <a:effectLst/>
              <a:ea typeface="Calibri" panose="020F0502020204030204" pitchFamily="34" charset="0"/>
              <a:cs typeface="Times New Roman" panose="02020603050405020304" pitchFamily="18" charset="0"/>
            </a:endParaRPr>
          </a:p>
          <a:p>
            <a:pPr marL="0" marR="0" algn="just">
              <a:lnSpc>
                <a:spcPct val="107000"/>
              </a:lnSpc>
              <a:spcBef>
                <a:spcPts val="0"/>
              </a:spcBef>
              <a:spcAft>
                <a:spcPts val="1200"/>
              </a:spcAft>
            </a:pPr>
            <a:r>
              <a:rPr lang="en-US" sz="1800" b="1" dirty="0">
                <a:solidFill>
                  <a:srgbClr val="24292F"/>
                </a:solidFill>
                <a:effectLst/>
                <a:ea typeface="Times New Roman" panose="02020603050405020304" pitchFamily="18" charset="0"/>
                <a:cs typeface="Times New Roman" panose="02020603050405020304" pitchFamily="18" charset="0"/>
              </a:rPr>
              <a:t>TSC Liaison -</a:t>
            </a:r>
            <a:r>
              <a:rPr lang="en-US" sz="1800" dirty="0">
                <a:solidFill>
                  <a:srgbClr val="24292F"/>
                </a:solidFill>
                <a:effectLst/>
                <a:ea typeface="Times New Roman" panose="02020603050405020304" pitchFamily="18" charset="0"/>
                <a:cs typeface="Times New Roman" panose="02020603050405020304" pitchFamily="18" charset="0"/>
              </a:rPr>
              <a:t> The NBAC TSC Liaison to the PGB is appointed by the NBAC TSC co-chairs with consent of the PGB. Nominees can be submitted by any individual. The NBAC TSC Liaison serves a nominal 2-year renewable term at the discretion of the NBAC co-chairs.</a:t>
            </a:r>
            <a:endParaRPr lang="en-US" sz="1800" dirty="0">
              <a:effectLst/>
              <a:ea typeface="Calibri" panose="020F0502020204030204" pitchFamily="34" charset="0"/>
              <a:cs typeface="Times New Roman" panose="02020603050405020304" pitchFamily="18" charset="0"/>
            </a:endParaRPr>
          </a:p>
          <a:p>
            <a:pPr marL="0" marR="0" algn="just">
              <a:lnSpc>
                <a:spcPct val="107000"/>
              </a:lnSpc>
              <a:spcBef>
                <a:spcPts val="0"/>
              </a:spcBef>
              <a:spcAft>
                <a:spcPts val="1200"/>
              </a:spcAft>
            </a:pPr>
            <a:r>
              <a:rPr lang="en-US" sz="1800" b="1" dirty="0">
                <a:solidFill>
                  <a:srgbClr val="24292F"/>
                </a:solidFill>
                <a:effectLst/>
                <a:ea typeface="Times New Roman" panose="02020603050405020304" pitchFamily="18" charset="0"/>
                <a:cs typeface="Times New Roman" panose="02020603050405020304" pitchFamily="18" charset="0"/>
              </a:rPr>
              <a:t>TSC Maintainer -</a:t>
            </a:r>
            <a:r>
              <a:rPr lang="en-US" sz="1800" dirty="0">
                <a:solidFill>
                  <a:srgbClr val="24292F"/>
                </a:solidFill>
                <a:effectLst/>
                <a:ea typeface="Times New Roman" panose="02020603050405020304" pitchFamily="18" charset="0"/>
                <a:cs typeface="Times New Roman" panose="02020603050405020304" pitchFamily="18" charset="0"/>
              </a:rPr>
              <a:t> When a NBAC TSC Maintainer (hereafter referred to as NBAC Maintainer) is appointed to manage a NBAC GitHub repository, that Maintainer may serve in the dual role as TSC Liaison.</a:t>
            </a:r>
            <a:endParaRPr lang="en-US" sz="1800" dirty="0">
              <a:effectLst/>
              <a:ea typeface="Calibri" panose="020F0502020204030204" pitchFamily="34" charset="0"/>
              <a:cs typeface="Times New Roman" panose="02020603050405020304" pitchFamily="18" charset="0"/>
            </a:endParaRPr>
          </a:p>
          <a:p>
            <a:pPr algn="just">
              <a:spcBef>
                <a:spcPts val="0"/>
              </a:spcBef>
            </a:pPr>
            <a:endParaRPr lang="en-US" sz="1800" dirty="0">
              <a:solidFill>
                <a:srgbClr val="24292F"/>
              </a:solidFill>
              <a:latin typeface="Segoe UI" panose="020B0502040204020203"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p:txBody>
          <a:bodyPr/>
          <a:lstStyle/>
          <a:p>
            <a:fld id="{6E6030FC-FB78-5E4D-92EA-5D9433591EA9}" type="slidenum">
              <a:rPr lang="en-US" smtClean="0"/>
              <a:pPr/>
              <a:t>40</a:t>
            </a:fld>
            <a:endParaRPr lang="en-US" dirty="0"/>
          </a:p>
        </p:txBody>
      </p:sp>
      <p:sp>
        <p:nvSpPr>
          <p:cNvPr id="5" name="Text Placeholder 2">
            <a:extLst>
              <a:ext uri="{FF2B5EF4-FFF2-40B4-BE49-F238E27FC236}">
                <a16:creationId xmlns:a16="http://schemas.microsoft.com/office/drawing/2014/main" id="{E4E809C2-651C-A36F-700C-EC82E4698918}"/>
              </a:ext>
            </a:extLst>
          </p:cNvPr>
          <p:cNvSpPr txBox="1">
            <a:spLocks/>
          </p:cNvSpPr>
          <p:nvPr/>
        </p:nvSpPr>
        <p:spPr>
          <a:xfrm>
            <a:off x="308344" y="4373217"/>
            <a:ext cx="11633845" cy="23564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buClr>
              <a:buFont typeface="Arial"/>
              <a:buChar char="•"/>
              <a:defRPr sz="2400" kern="1200">
                <a:solidFill>
                  <a:srgbClr val="334052"/>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000" kern="1200">
                <a:solidFill>
                  <a:srgbClr val="334052"/>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1800" kern="1200">
                <a:solidFill>
                  <a:srgbClr val="334052"/>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pPr>
            <a:r>
              <a:rPr lang="en-US" sz="2000" u="sng" dirty="0">
                <a:solidFill>
                  <a:srgbClr val="24292F"/>
                </a:solidFill>
                <a:ea typeface="Times New Roman" panose="02020603050405020304" pitchFamily="18" charset="0"/>
              </a:rPr>
              <a:t>The NBAC voting members include:</a:t>
            </a:r>
            <a:endParaRPr lang="en-US" sz="2000" u="sng" dirty="0">
              <a:solidFill>
                <a:srgbClr val="24292F"/>
              </a:solidFill>
              <a:ea typeface="Times New Roman" panose="02020603050405020304" pitchFamily="18" charset="0"/>
              <a:cs typeface="Calibri" panose="020F0502020204030204" pitchFamily="34" charset="0"/>
            </a:endParaRPr>
          </a:p>
          <a:p>
            <a:pPr>
              <a:spcBef>
                <a:spcPts val="0"/>
              </a:spcBef>
            </a:pPr>
            <a:endParaRPr lang="en-US" sz="1600" dirty="0">
              <a:solidFill>
                <a:srgbClr val="24292F"/>
              </a:solidFill>
              <a:ea typeface="Times New Roman" panose="02020603050405020304" pitchFamily="18" charset="0"/>
              <a:cs typeface="Calibri" panose="020F0502020204030204" pitchFamily="34" charset="0"/>
            </a:endParaRPr>
          </a:p>
          <a:p>
            <a:pPr>
              <a:spcBef>
                <a:spcPts val="0"/>
              </a:spcBef>
            </a:pPr>
            <a:r>
              <a:rPr lang="en-US" sz="1600" dirty="0">
                <a:solidFill>
                  <a:srgbClr val="24292F"/>
                </a:solidFill>
                <a:ea typeface="Times New Roman" panose="02020603050405020304" pitchFamily="18" charset="0"/>
                <a:cs typeface="Calibri" panose="020F0502020204030204" pitchFamily="34" charset="0"/>
              </a:rPr>
              <a:t>NBAC Co-chairs</a:t>
            </a:r>
          </a:p>
          <a:p>
            <a:pPr>
              <a:spcBef>
                <a:spcPts val="0"/>
              </a:spcBef>
            </a:pPr>
            <a:endParaRPr lang="en-US" sz="1600" dirty="0">
              <a:ea typeface="Calibri" panose="020F0502020204030204" pitchFamily="34" charset="0"/>
              <a:cs typeface="Calibri" panose="020F0502020204030204" pitchFamily="34" charset="0"/>
            </a:endParaRPr>
          </a:p>
          <a:p>
            <a:r>
              <a:rPr lang="en-US" sz="1600" dirty="0">
                <a:solidFill>
                  <a:srgbClr val="24292F"/>
                </a:solidFill>
                <a:ea typeface="Times New Roman" panose="02020603050405020304" pitchFamily="18" charset="0"/>
                <a:cs typeface="Calibri" panose="020F0502020204030204" pitchFamily="34" charset="0"/>
              </a:rPr>
              <a:t>Domains are allowed two voting members appointed by the domain steward or as specified in a domain charter.</a:t>
            </a:r>
            <a:endParaRPr lang="en-US" sz="1600"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5828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AB745-ACDC-4B4A-868E-FD807E99C538}"/>
              </a:ext>
            </a:extLst>
          </p:cNvPr>
          <p:cNvSpPr>
            <a:spLocks noGrp="1"/>
          </p:cNvSpPr>
          <p:nvPr>
            <p:ph type="title"/>
          </p:nvPr>
        </p:nvSpPr>
        <p:spPr/>
        <p:txBody>
          <a:bodyPr/>
          <a:lstStyle/>
          <a:p>
            <a:r>
              <a:rPr lang="en-US" dirty="0"/>
              <a:t>Domain Steward responsibilities</a:t>
            </a:r>
          </a:p>
        </p:txBody>
      </p:sp>
      <p:sp>
        <p:nvSpPr>
          <p:cNvPr id="3" name="Text Placeholder 2">
            <a:extLst>
              <a:ext uri="{FF2B5EF4-FFF2-40B4-BE49-F238E27FC236}">
                <a16:creationId xmlns:a16="http://schemas.microsoft.com/office/drawing/2014/main" id="{B1AAD0F3-FEAD-4622-B963-1095D5A969B0}"/>
              </a:ext>
            </a:extLst>
          </p:cNvPr>
          <p:cNvSpPr>
            <a:spLocks noGrp="1"/>
          </p:cNvSpPr>
          <p:nvPr>
            <p:ph type="body" sz="quarter" idx="13"/>
          </p:nvPr>
        </p:nvSpPr>
        <p:spPr>
          <a:xfrm>
            <a:off x="255181" y="1009193"/>
            <a:ext cx="11936819" cy="5460532"/>
          </a:xfrm>
        </p:spPr>
        <p:txBody>
          <a:bodyPr>
            <a:normAutofit fontScale="55000" lnSpcReduction="20000"/>
          </a:bodyPr>
          <a:lstStyle/>
          <a:p>
            <a:pPr marR="340995">
              <a:lnSpc>
                <a:spcPct val="107000"/>
              </a:lnSpc>
              <a:spcAft>
                <a:spcPts val="1200"/>
              </a:spcAft>
              <a:tabLst>
                <a:tab pos="963295" algn="l"/>
              </a:tabLst>
            </a:pPr>
            <a:r>
              <a:rPr lang="en-US" sz="3300" dirty="0">
                <a:solidFill>
                  <a:srgbClr val="24292F"/>
                </a:solidFill>
                <a:cs typeface="Times New Roman" panose="02020603050405020304" pitchFamily="18" charset="0"/>
              </a:rPr>
              <a:t>Appoint domain voting members (2 maximum)</a:t>
            </a:r>
          </a:p>
          <a:p>
            <a:pPr>
              <a:lnSpc>
                <a:spcPct val="107000"/>
              </a:lnSpc>
              <a:spcAft>
                <a:spcPts val="1200"/>
              </a:spcAft>
            </a:pPr>
            <a:r>
              <a:rPr lang="en-US" sz="3300" dirty="0">
                <a:solidFill>
                  <a:srgbClr val="24292F"/>
                </a:solidFill>
                <a:cs typeface="Times New Roman" panose="02020603050405020304" pitchFamily="18" charset="0"/>
              </a:rPr>
              <a:t>Understand OASIS rules and NIEM Open governance</a:t>
            </a:r>
          </a:p>
          <a:p>
            <a:pPr>
              <a:lnSpc>
                <a:spcPct val="107000"/>
              </a:lnSpc>
              <a:spcAft>
                <a:spcPts val="1200"/>
              </a:spcAft>
            </a:pPr>
            <a:r>
              <a:rPr lang="en-US" sz="3300" dirty="0">
                <a:solidFill>
                  <a:srgbClr val="24292F"/>
                </a:solidFill>
                <a:cs typeface="Times New Roman" panose="02020603050405020304" pitchFamily="18" charset="0"/>
              </a:rPr>
              <a:t>Maintain a data dictionary</a:t>
            </a:r>
          </a:p>
          <a:p>
            <a:pPr>
              <a:lnSpc>
                <a:spcPct val="107000"/>
              </a:lnSpc>
              <a:spcAft>
                <a:spcPts val="1200"/>
              </a:spcAft>
            </a:pPr>
            <a:r>
              <a:rPr lang="en-US" sz="3300" dirty="0">
                <a:solidFill>
                  <a:srgbClr val="24292F"/>
                </a:solidFill>
                <a:cs typeface="Times New Roman" panose="02020603050405020304" pitchFamily="18" charset="0"/>
              </a:rPr>
              <a:t>Maintain a domain roster and mailing list</a:t>
            </a:r>
          </a:p>
          <a:p>
            <a:pPr>
              <a:lnSpc>
                <a:spcPct val="107000"/>
              </a:lnSpc>
              <a:spcAft>
                <a:spcPts val="1200"/>
              </a:spcAft>
            </a:pPr>
            <a:r>
              <a:rPr lang="en-US" sz="3300" dirty="0">
                <a:solidFill>
                  <a:srgbClr val="24292F"/>
                </a:solidFill>
                <a:cs typeface="Times New Roman" panose="02020603050405020304" pitchFamily="18" charset="0"/>
              </a:rPr>
              <a:t>Perform outreach to domain CoI stakeholders </a:t>
            </a:r>
          </a:p>
          <a:p>
            <a:pPr>
              <a:lnSpc>
                <a:spcPct val="107000"/>
              </a:lnSpc>
              <a:spcAft>
                <a:spcPts val="1200"/>
              </a:spcAft>
            </a:pPr>
            <a:r>
              <a:rPr lang="en-US" sz="3300" dirty="0">
                <a:solidFill>
                  <a:srgbClr val="24292F"/>
                </a:solidFill>
                <a:cs typeface="Times New Roman" panose="02020603050405020304" pitchFamily="18" charset="0"/>
              </a:rPr>
              <a:t>Draft, publish, and maintain procedures for domain governance and  processes related to domain data model and code list release management</a:t>
            </a:r>
          </a:p>
          <a:p>
            <a:pPr>
              <a:lnSpc>
                <a:spcPct val="107000"/>
              </a:lnSpc>
              <a:spcAft>
                <a:spcPts val="1200"/>
              </a:spcAft>
            </a:pPr>
            <a:r>
              <a:rPr lang="en-US" sz="3300" dirty="0">
                <a:solidFill>
                  <a:srgbClr val="24292F"/>
                </a:solidFill>
                <a:cs typeface="Times New Roman" panose="02020603050405020304" pitchFamily="18" charset="0"/>
              </a:rPr>
              <a:t>Participate in domain content harmonization </a:t>
            </a:r>
          </a:p>
          <a:p>
            <a:pPr>
              <a:lnSpc>
                <a:spcPct val="107000"/>
              </a:lnSpc>
              <a:spcAft>
                <a:spcPts val="1200"/>
              </a:spcAft>
            </a:pPr>
            <a:r>
              <a:rPr lang="en-US" sz="3300" dirty="0">
                <a:solidFill>
                  <a:srgbClr val="24292F"/>
                </a:solidFill>
                <a:cs typeface="Times New Roman" panose="02020603050405020304" pitchFamily="18" charset="0"/>
              </a:rPr>
              <a:t>Provide domain support to the NBAC TSC including annual reporting of progress, plans, requirements, and achievements</a:t>
            </a:r>
          </a:p>
          <a:p>
            <a:pPr>
              <a:lnSpc>
                <a:spcPct val="107000"/>
              </a:lnSpc>
              <a:spcAft>
                <a:spcPts val="1200"/>
              </a:spcAft>
            </a:pPr>
            <a:r>
              <a:rPr lang="en-US" sz="3300" dirty="0">
                <a:solidFill>
                  <a:srgbClr val="24292F"/>
                </a:solidFill>
                <a:cs typeface="Times New Roman" panose="02020603050405020304" pitchFamily="18" charset="0"/>
              </a:rPr>
              <a:t>Provide domain support to the NIEM Technical Architecture Committee (NTAC) TSC production of technical specifications, requirements, tools, and associated artifacts.</a:t>
            </a:r>
          </a:p>
          <a:p>
            <a:pPr>
              <a:lnSpc>
                <a:spcPct val="107000"/>
              </a:lnSpc>
              <a:spcAft>
                <a:spcPts val="1200"/>
              </a:spcAft>
            </a:pPr>
            <a:r>
              <a:rPr lang="en-US" sz="3300" dirty="0">
                <a:solidFill>
                  <a:srgbClr val="24292F"/>
                </a:solidFill>
                <a:cs typeface="Times New Roman" panose="02020603050405020304" pitchFamily="18" charset="0"/>
              </a:rPr>
              <a:t>Provide ongoing identification of data requirements based on data exchange modeling &amp; development efforts.</a:t>
            </a:r>
          </a:p>
          <a:p>
            <a:endParaRPr lang="en-US" dirty="0"/>
          </a:p>
        </p:txBody>
      </p:sp>
      <p:sp>
        <p:nvSpPr>
          <p:cNvPr id="4" name="Slide Number Placeholder 3">
            <a:extLst>
              <a:ext uri="{FF2B5EF4-FFF2-40B4-BE49-F238E27FC236}">
                <a16:creationId xmlns:a16="http://schemas.microsoft.com/office/drawing/2014/main" id="{18CECDDB-C89B-459E-A290-DA5C7DDCD496}"/>
              </a:ext>
            </a:extLst>
          </p:cNvPr>
          <p:cNvSpPr>
            <a:spLocks noGrp="1"/>
          </p:cNvSpPr>
          <p:nvPr>
            <p:ph type="sldNum" sz="quarter" idx="4"/>
          </p:nvPr>
        </p:nvSpPr>
        <p:spPr/>
        <p:txBody>
          <a:bodyPr/>
          <a:lstStyle/>
          <a:p>
            <a:fld id="{6E6030FC-FB78-5E4D-92EA-5D9433591EA9}" type="slidenum">
              <a:rPr lang="en-US" smtClean="0"/>
              <a:pPr/>
              <a:t>41</a:t>
            </a:fld>
            <a:endParaRPr lang="en-US" dirty="0"/>
          </a:p>
        </p:txBody>
      </p:sp>
    </p:spTree>
    <p:extLst>
      <p:ext uri="{BB962C8B-B14F-4D97-AF65-F5344CB8AC3E}">
        <p14:creationId xmlns:p14="http://schemas.microsoft.com/office/powerpoint/2010/main" val="4097045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AB745-ACDC-4B4A-868E-FD807E99C538}"/>
              </a:ext>
            </a:extLst>
          </p:cNvPr>
          <p:cNvSpPr>
            <a:spLocks noGrp="1"/>
          </p:cNvSpPr>
          <p:nvPr>
            <p:ph type="title"/>
          </p:nvPr>
        </p:nvSpPr>
        <p:spPr/>
        <p:txBody>
          <a:bodyPr/>
          <a:lstStyle/>
          <a:p>
            <a:r>
              <a:rPr lang="en-US" dirty="0"/>
              <a:t>NBAC TSC DECISIONS</a:t>
            </a:r>
          </a:p>
        </p:txBody>
      </p:sp>
      <p:sp>
        <p:nvSpPr>
          <p:cNvPr id="3" name="Text Placeholder 2">
            <a:extLst>
              <a:ext uri="{FF2B5EF4-FFF2-40B4-BE49-F238E27FC236}">
                <a16:creationId xmlns:a16="http://schemas.microsoft.com/office/drawing/2014/main" id="{B1AAD0F3-FEAD-4622-B963-1095D5A969B0}"/>
              </a:ext>
            </a:extLst>
          </p:cNvPr>
          <p:cNvSpPr>
            <a:spLocks noGrp="1"/>
          </p:cNvSpPr>
          <p:nvPr>
            <p:ph type="body" sz="quarter" idx="13"/>
          </p:nvPr>
        </p:nvSpPr>
        <p:spPr>
          <a:xfrm>
            <a:off x="503208" y="1009193"/>
            <a:ext cx="11079192" cy="5460532"/>
          </a:xfrm>
        </p:spPr>
        <p:txBody>
          <a:bodyPr>
            <a:normAutofit/>
          </a:bodyPr>
          <a:lstStyle/>
          <a:p>
            <a:pPr marL="0" marR="0">
              <a:lnSpc>
                <a:spcPct val="107000"/>
              </a:lnSpc>
              <a:spcBef>
                <a:spcPts val="0"/>
              </a:spcBef>
              <a:spcAft>
                <a:spcPts val="1200"/>
              </a:spcAft>
            </a:pPr>
            <a:r>
              <a:rPr lang="en-US" sz="1800" dirty="0">
                <a:solidFill>
                  <a:srgbClr val="24292F"/>
                </a:solidFill>
                <a:effectLst/>
                <a:ea typeface="Times New Roman" panose="02020603050405020304" pitchFamily="18" charset="0"/>
                <a:cs typeface="Times New Roman" panose="02020603050405020304" pitchFamily="18" charset="0"/>
              </a:rPr>
              <a:t>For most decisions, the NBAC operates by</a:t>
            </a:r>
            <a:r>
              <a:rPr lang="en-US" sz="1800" dirty="0">
                <a:solidFill>
                  <a:schemeClr val="bg2">
                    <a:lumMod val="10000"/>
                  </a:schemeClr>
                </a:solidFill>
                <a:effectLst/>
                <a:ea typeface="Times New Roman" panose="02020603050405020304" pitchFamily="18" charset="0"/>
                <a:cs typeface="Times New Roman" panose="02020603050405020304" pitchFamily="18" charset="0"/>
              </a:rPr>
              <a:t> </a:t>
            </a:r>
            <a:r>
              <a:rPr lang="en-US" sz="1800" u="none" strike="noStrike" dirty="0">
                <a:solidFill>
                  <a:schemeClr val="bg2">
                    <a:lumMod val="10000"/>
                  </a:schemeClr>
                </a:solidFill>
                <a:effectLst/>
                <a:ea typeface="Times New Roman" panose="02020603050405020304" pitchFamily="18" charset="0"/>
                <a:cs typeface="Times New Roman" panose="02020603050405020304" pitchFamily="18" charset="0"/>
              </a:rPr>
              <a:t>lazy consensus</a:t>
            </a:r>
            <a:r>
              <a:rPr lang="en-US" sz="1800" dirty="0">
                <a:solidFill>
                  <a:schemeClr val="bg2">
                    <a:lumMod val="10000"/>
                  </a:schemeClr>
                </a:solidFill>
                <a:effectLst/>
                <a:ea typeface="Times New Roman" panose="02020603050405020304" pitchFamily="18" charset="0"/>
                <a:cs typeface="Times New Roman" panose="02020603050405020304" pitchFamily="18" charset="0"/>
              </a:rPr>
              <a:t>. </a:t>
            </a:r>
            <a:r>
              <a:rPr lang="en-US" sz="1800" dirty="0">
                <a:solidFill>
                  <a:srgbClr val="24292F"/>
                </a:solidFill>
                <a:effectLst/>
                <a:ea typeface="Times New Roman" panose="02020603050405020304" pitchFamily="18" charset="0"/>
                <a:cs typeface="Times New Roman" panose="02020603050405020304" pitchFamily="18" charset="0"/>
              </a:rPr>
              <a:t>The NBAC may, at its own discretion, delegate authority on minor decisions to Maintainers in the community, NBAC tiger teams, standing subcommittees or members</a:t>
            </a:r>
            <a:endParaRPr lang="en-US" sz="1800" dirty="0">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dirty="0">
                <a:solidFill>
                  <a:srgbClr val="24292F"/>
                </a:solidFill>
                <a:effectLst/>
                <a:ea typeface="Times New Roman" panose="02020603050405020304" pitchFamily="18" charset="0"/>
                <a:cs typeface="Times New Roman" panose="02020603050405020304" pitchFamily="18" charset="0"/>
              </a:rPr>
              <a:t>NBAC acceptance of harmonization </a:t>
            </a:r>
            <a:r>
              <a:rPr lang="en-US" sz="1800" dirty="0">
                <a:solidFill>
                  <a:srgbClr val="24292F"/>
                </a:solidFill>
                <a:ea typeface="Times New Roman" panose="02020603050405020304" pitchFamily="18" charset="0"/>
                <a:cs typeface="Times New Roman" panose="02020603050405020304" pitchFamily="18" charset="0"/>
              </a:rPr>
              <a:t>p</a:t>
            </a:r>
            <a:r>
              <a:rPr lang="en-US" sz="1800" dirty="0">
                <a:solidFill>
                  <a:srgbClr val="24292F"/>
                </a:solidFill>
                <a:effectLst/>
                <a:ea typeface="Times New Roman" panose="02020603050405020304" pitchFamily="18" charset="0"/>
                <a:cs typeface="Times New Roman" panose="02020603050405020304" pitchFamily="18" charset="0"/>
              </a:rPr>
              <a:t>rocess recommendations</a:t>
            </a:r>
            <a:endParaRPr lang="en-US" sz="1800" dirty="0">
              <a:solidFill>
                <a:srgbClr val="24292F"/>
              </a:solidFill>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dirty="0">
                <a:solidFill>
                  <a:srgbClr val="24292F"/>
                </a:solidFill>
                <a:effectLst/>
                <a:ea typeface="Times New Roman" panose="02020603050405020304" pitchFamily="18" charset="0"/>
                <a:cs typeface="Times New Roman" panose="02020603050405020304" pitchFamily="18" charset="0"/>
              </a:rPr>
              <a:t>Endorsing NIEM award nominations for PGB approval</a:t>
            </a:r>
            <a:endParaRPr lang="en-US" sz="1800" dirty="0">
              <a:solidFill>
                <a:srgbClr val="24292F"/>
              </a:solidFill>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dirty="0">
                <a:solidFill>
                  <a:srgbClr val="24292F"/>
                </a:solidFill>
                <a:effectLst/>
                <a:ea typeface="Times New Roman" panose="02020603050405020304" pitchFamily="18" charset="0"/>
                <a:cs typeface="Times New Roman" panose="02020603050405020304" pitchFamily="18" charset="0"/>
              </a:rPr>
              <a:t>Approving the NBAC Annual report.</a:t>
            </a:r>
            <a:endParaRPr lang="en-US" sz="1800" dirty="0">
              <a:solidFill>
                <a:srgbClr val="24292F"/>
              </a:solidFill>
              <a:effectLst/>
              <a:ea typeface="Calibri" panose="020F0502020204030204" pitchFamily="34" charset="0"/>
              <a:cs typeface="Times New Roman" panose="02020603050405020304" pitchFamily="18" charset="0"/>
            </a:endParaRPr>
          </a:p>
          <a:p>
            <a:pPr marL="0" marR="0">
              <a:lnSpc>
                <a:spcPct val="107000"/>
              </a:lnSpc>
              <a:spcBef>
                <a:spcPts val="0"/>
              </a:spcBef>
              <a:spcAft>
                <a:spcPts val="1200"/>
              </a:spcAft>
            </a:pPr>
            <a:r>
              <a:rPr lang="en-US" sz="1800" dirty="0">
                <a:solidFill>
                  <a:srgbClr val="24292F"/>
                </a:solidFill>
                <a:effectLst/>
                <a:ea typeface="Times New Roman" panose="02020603050405020304" pitchFamily="18" charset="0"/>
                <a:cs typeface="Times New Roman" panose="02020603050405020304" pitchFamily="18" charset="0"/>
              </a:rPr>
              <a:t>Decisions on the following items must be made based on a </a:t>
            </a:r>
            <a:r>
              <a:rPr lang="en-US" sz="1800" u="none" strike="noStrike" dirty="0">
                <a:solidFill>
                  <a:schemeClr val="bg2">
                    <a:lumMod val="10000"/>
                  </a:schemeClr>
                </a:solidFill>
                <a:effectLst/>
                <a:ea typeface="Times New Roman" panose="02020603050405020304" pitchFamily="18" charset="0"/>
                <a:cs typeface="Times New Roman" panose="02020603050405020304" pitchFamily="18" charset="0"/>
              </a:rPr>
              <a:t>Simple Majority Vote</a:t>
            </a:r>
            <a:endParaRPr lang="en-US" sz="1800" dirty="0">
              <a:solidFill>
                <a:schemeClr val="bg2">
                  <a:lumMod val="10000"/>
                </a:schemeClr>
              </a:solidFill>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dirty="0">
                <a:solidFill>
                  <a:srgbClr val="24292F"/>
                </a:solidFill>
                <a:effectLst/>
                <a:ea typeface="Times New Roman" panose="02020603050405020304" pitchFamily="18" charset="0"/>
                <a:cs typeface="Times New Roman" panose="02020603050405020304" pitchFamily="18" charset="0"/>
              </a:rPr>
              <a:t>Nominating new domains for PGB approval</a:t>
            </a:r>
            <a:endParaRPr lang="en-US" sz="1800" dirty="0">
              <a:solidFill>
                <a:srgbClr val="24292F"/>
              </a:solidFill>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dirty="0">
                <a:solidFill>
                  <a:srgbClr val="24292F"/>
                </a:solidFill>
                <a:effectLst/>
                <a:ea typeface="Times New Roman" panose="02020603050405020304" pitchFamily="18" charset="0"/>
                <a:cs typeface="Times New Roman" panose="02020603050405020304" pitchFamily="18" charset="0"/>
              </a:rPr>
              <a:t>Approving minor release candidates for submission to PGB </a:t>
            </a:r>
            <a:endParaRPr lang="en-US" sz="1800" dirty="0">
              <a:solidFill>
                <a:srgbClr val="24292F"/>
              </a:solidFill>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dirty="0">
                <a:solidFill>
                  <a:srgbClr val="24292F"/>
                </a:solidFill>
                <a:effectLst/>
                <a:ea typeface="Times New Roman" panose="02020603050405020304" pitchFamily="18" charset="0"/>
                <a:cs typeface="Times New Roman" panose="02020603050405020304" pitchFamily="18" charset="0"/>
              </a:rPr>
              <a:t>Approving major release candidates for submission to PGB</a:t>
            </a:r>
            <a:endParaRPr lang="en-US" sz="1800" dirty="0">
              <a:solidFill>
                <a:srgbClr val="24292F"/>
              </a:solidFill>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dirty="0">
                <a:solidFill>
                  <a:srgbClr val="24292F"/>
                </a:solidFill>
                <a:effectLst/>
                <a:ea typeface="Times New Roman" panose="02020603050405020304" pitchFamily="18" charset="0"/>
                <a:cs typeface="Times New Roman" panose="02020603050405020304" pitchFamily="18" charset="0"/>
              </a:rPr>
              <a:t>Recommending work to the PGB for promotion to the standards track</a:t>
            </a:r>
            <a:endParaRPr lang="en-US" sz="1800" dirty="0">
              <a:solidFill>
                <a:srgbClr val="24292F"/>
              </a:solidFill>
              <a:effectLst/>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anose="05050102010706020507" pitchFamily="18" charset="2"/>
              <a:buChar char=""/>
              <a:tabLst>
                <a:tab pos="457200" algn="l"/>
              </a:tabLst>
            </a:pPr>
            <a:r>
              <a:rPr lang="en-US" sz="1800" dirty="0">
                <a:solidFill>
                  <a:srgbClr val="24292F"/>
                </a:solidFill>
                <a:effectLst/>
                <a:ea typeface="Times New Roman" panose="02020603050405020304" pitchFamily="18" charset="0"/>
                <a:cs typeface="Times New Roman" panose="02020603050405020304" pitchFamily="18" charset="0"/>
              </a:rPr>
              <a:t>Appointment of new Maintainer</a:t>
            </a:r>
            <a:endParaRPr lang="en-US" sz="1800" dirty="0">
              <a:solidFill>
                <a:srgbClr val="24292F"/>
              </a:solidFill>
              <a:effectLst/>
              <a:ea typeface="Calibri" panose="020F0502020204030204" pitchFamily="34" charset="0"/>
              <a:cs typeface="Times New Roman" panose="02020603050405020304" pitchFamily="18" charset="0"/>
            </a:endParaRPr>
          </a:p>
          <a:p>
            <a:pPr marL="0" indent="0">
              <a:buNone/>
            </a:pPr>
            <a:endParaRPr lang="en-US" dirty="0"/>
          </a:p>
        </p:txBody>
      </p:sp>
      <p:sp>
        <p:nvSpPr>
          <p:cNvPr id="4" name="Slide Number Placeholder 3">
            <a:extLst>
              <a:ext uri="{FF2B5EF4-FFF2-40B4-BE49-F238E27FC236}">
                <a16:creationId xmlns:a16="http://schemas.microsoft.com/office/drawing/2014/main" id="{18CECDDB-C89B-459E-A290-DA5C7DDCD496}"/>
              </a:ext>
            </a:extLst>
          </p:cNvPr>
          <p:cNvSpPr>
            <a:spLocks noGrp="1"/>
          </p:cNvSpPr>
          <p:nvPr>
            <p:ph type="sldNum" sz="quarter" idx="4"/>
          </p:nvPr>
        </p:nvSpPr>
        <p:spPr/>
        <p:txBody>
          <a:bodyPr/>
          <a:lstStyle/>
          <a:p>
            <a:fld id="{6E6030FC-FB78-5E4D-92EA-5D9433591EA9}" type="slidenum">
              <a:rPr lang="en-US" smtClean="0"/>
              <a:pPr/>
              <a:t>42</a:t>
            </a:fld>
            <a:endParaRPr lang="en-US" dirty="0"/>
          </a:p>
        </p:txBody>
      </p:sp>
    </p:spTree>
    <p:extLst>
      <p:ext uri="{BB962C8B-B14F-4D97-AF65-F5344CB8AC3E}">
        <p14:creationId xmlns:p14="http://schemas.microsoft.com/office/powerpoint/2010/main" val="464489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AB745-ACDC-4B4A-868E-FD807E99C538}"/>
              </a:ext>
            </a:extLst>
          </p:cNvPr>
          <p:cNvSpPr>
            <a:spLocks noGrp="1"/>
          </p:cNvSpPr>
          <p:nvPr>
            <p:ph type="title"/>
          </p:nvPr>
        </p:nvSpPr>
        <p:spPr/>
        <p:txBody>
          <a:bodyPr/>
          <a:lstStyle/>
          <a:p>
            <a:r>
              <a:rPr lang="en-US" dirty="0"/>
              <a:t>Lazy Consensus</a:t>
            </a:r>
          </a:p>
        </p:txBody>
      </p:sp>
      <p:sp>
        <p:nvSpPr>
          <p:cNvPr id="3" name="Text Placeholder 2">
            <a:extLst>
              <a:ext uri="{FF2B5EF4-FFF2-40B4-BE49-F238E27FC236}">
                <a16:creationId xmlns:a16="http://schemas.microsoft.com/office/drawing/2014/main" id="{B1AAD0F3-FEAD-4622-B963-1095D5A969B0}"/>
              </a:ext>
            </a:extLst>
          </p:cNvPr>
          <p:cNvSpPr>
            <a:spLocks noGrp="1"/>
          </p:cNvSpPr>
          <p:nvPr>
            <p:ph type="body" sz="quarter" idx="13"/>
          </p:nvPr>
        </p:nvSpPr>
        <p:spPr>
          <a:xfrm>
            <a:off x="503208" y="1009193"/>
            <a:ext cx="8438661" cy="5460532"/>
          </a:xfrm>
        </p:spPr>
        <p:txBody>
          <a:bodyPr>
            <a:normAutofit/>
          </a:bodyPr>
          <a:lstStyle/>
          <a:p>
            <a:pPr>
              <a:lnSpc>
                <a:spcPct val="150000"/>
              </a:lnSpc>
            </a:pPr>
            <a:r>
              <a:rPr lang="en-US" sz="1800" b="0" i="0" dirty="0">
                <a:solidFill>
                  <a:srgbClr val="212529"/>
                </a:solidFill>
                <a:effectLst/>
              </a:rPr>
              <a:t> </a:t>
            </a:r>
            <a:r>
              <a:rPr lang="en-US" sz="1800" dirty="0">
                <a:solidFill>
                  <a:srgbClr val="212529"/>
                </a:solidFill>
              </a:rPr>
              <a:t>W</a:t>
            </a:r>
            <a:r>
              <a:rPr lang="en-US" sz="1800" b="0" i="0" dirty="0">
                <a:solidFill>
                  <a:srgbClr val="212529"/>
                </a:solidFill>
                <a:effectLst/>
              </a:rPr>
              <a:t>hen you are convinced that you know what the community would like to see happen, you can assume that you have consensus in favor of the proposed work and can get on with it. </a:t>
            </a:r>
          </a:p>
          <a:p>
            <a:pPr>
              <a:lnSpc>
                <a:spcPct val="150000"/>
              </a:lnSpc>
            </a:pPr>
            <a:r>
              <a:rPr lang="en-US" sz="1800" b="0" i="0" dirty="0">
                <a:solidFill>
                  <a:srgbClr val="212529"/>
                </a:solidFill>
                <a:effectLst/>
              </a:rPr>
              <a:t>You don’t have to insist people discuss and/or approve your plan, and you certainly don’t need to call a vote to get approval. </a:t>
            </a:r>
          </a:p>
          <a:p>
            <a:pPr>
              <a:lnSpc>
                <a:spcPct val="150000"/>
              </a:lnSpc>
            </a:pPr>
            <a:r>
              <a:rPr lang="en-US" sz="1800" b="0" i="0" dirty="0">
                <a:solidFill>
                  <a:srgbClr val="212529"/>
                </a:solidFill>
                <a:effectLst/>
              </a:rPr>
              <a:t>You just assume you have the community’s support unless someone says otherwise.</a:t>
            </a:r>
          </a:p>
          <a:p>
            <a:pPr marL="0" indent="0">
              <a:lnSpc>
                <a:spcPct val="150000"/>
              </a:lnSpc>
              <a:buNone/>
            </a:pPr>
            <a:endParaRPr lang="en-US" sz="1800" dirty="0">
              <a:solidFill>
                <a:srgbClr val="212529"/>
              </a:solidFill>
            </a:endParaRPr>
          </a:p>
          <a:p>
            <a:pPr marL="0" indent="0">
              <a:lnSpc>
                <a:spcPct val="150000"/>
              </a:lnSpc>
              <a:buNone/>
            </a:pPr>
            <a:endParaRPr lang="en-US" sz="1800" dirty="0"/>
          </a:p>
        </p:txBody>
      </p:sp>
      <p:sp>
        <p:nvSpPr>
          <p:cNvPr id="4" name="Slide Number Placeholder 3">
            <a:extLst>
              <a:ext uri="{FF2B5EF4-FFF2-40B4-BE49-F238E27FC236}">
                <a16:creationId xmlns:a16="http://schemas.microsoft.com/office/drawing/2014/main" id="{18CECDDB-C89B-459E-A290-DA5C7DDCD496}"/>
              </a:ext>
            </a:extLst>
          </p:cNvPr>
          <p:cNvSpPr>
            <a:spLocks noGrp="1"/>
          </p:cNvSpPr>
          <p:nvPr>
            <p:ph type="sldNum" sz="quarter" idx="4"/>
          </p:nvPr>
        </p:nvSpPr>
        <p:spPr/>
        <p:txBody>
          <a:bodyPr/>
          <a:lstStyle/>
          <a:p>
            <a:fld id="{6E6030FC-FB78-5E4D-92EA-5D9433591EA9}" type="slidenum">
              <a:rPr lang="en-US" smtClean="0"/>
              <a:pPr/>
              <a:t>43</a:t>
            </a:fld>
            <a:endParaRPr lang="en-US" dirty="0"/>
          </a:p>
        </p:txBody>
      </p:sp>
      <p:sp>
        <p:nvSpPr>
          <p:cNvPr id="6" name="TextBox 5">
            <a:extLst>
              <a:ext uri="{FF2B5EF4-FFF2-40B4-BE49-F238E27FC236}">
                <a16:creationId xmlns:a16="http://schemas.microsoft.com/office/drawing/2014/main" id="{DC774B1F-9CC1-44ED-94D9-CC24DCB19F2C}"/>
              </a:ext>
            </a:extLst>
          </p:cNvPr>
          <p:cNvSpPr txBox="1"/>
          <p:nvPr/>
        </p:nvSpPr>
        <p:spPr>
          <a:xfrm>
            <a:off x="503208" y="5043351"/>
            <a:ext cx="6097604" cy="369332"/>
          </a:xfrm>
          <a:prstGeom prst="rect">
            <a:avLst/>
          </a:prstGeom>
          <a:noFill/>
        </p:spPr>
        <p:txBody>
          <a:bodyPr wrap="square">
            <a:spAutoFit/>
          </a:bodyPr>
          <a:lstStyle/>
          <a:p>
            <a:r>
              <a:rPr lang="en-US" dirty="0">
                <a:hlinkClick r:id="rId2"/>
              </a:rPr>
              <a:t>Apache Community Development - Lazy Consensus</a:t>
            </a:r>
            <a:endParaRPr lang="en-US" dirty="0"/>
          </a:p>
        </p:txBody>
      </p:sp>
      <p:pic>
        <p:nvPicPr>
          <p:cNvPr id="7" name="Picture 6">
            <a:extLst>
              <a:ext uri="{FF2B5EF4-FFF2-40B4-BE49-F238E27FC236}">
                <a16:creationId xmlns:a16="http://schemas.microsoft.com/office/drawing/2014/main" id="{190D0FEE-474D-49FF-AEF0-3F8C33B2C0E9}"/>
              </a:ext>
            </a:extLst>
          </p:cNvPr>
          <p:cNvPicPr>
            <a:picLocks noChangeAspect="1"/>
          </p:cNvPicPr>
          <p:nvPr/>
        </p:nvPicPr>
        <p:blipFill rotWithShape="1">
          <a:blip r:embed="rId3"/>
          <a:srcRect r="9814"/>
          <a:stretch/>
        </p:blipFill>
        <p:spPr>
          <a:xfrm>
            <a:off x="9457272" y="706818"/>
            <a:ext cx="1451733" cy="2847975"/>
          </a:xfrm>
          <a:prstGeom prst="rect">
            <a:avLst/>
          </a:prstGeom>
        </p:spPr>
      </p:pic>
    </p:spTree>
    <p:extLst>
      <p:ext uri="{BB962C8B-B14F-4D97-AF65-F5344CB8AC3E}">
        <p14:creationId xmlns:p14="http://schemas.microsoft.com/office/powerpoint/2010/main" val="3904900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2628-F5D4-4A22-AF28-82C7EC9F831E}"/>
              </a:ext>
            </a:extLst>
          </p:cNvPr>
          <p:cNvSpPr>
            <a:spLocks noGrp="1"/>
          </p:cNvSpPr>
          <p:nvPr>
            <p:ph type="title"/>
          </p:nvPr>
        </p:nvSpPr>
        <p:spPr/>
        <p:txBody>
          <a:bodyPr/>
          <a:lstStyle/>
          <a:p>
            <a:r>
              <a:rPr lang="en-US" dirty="0"/>
              <a:t>NIEM OPEN Instantiating a Domain</a:t>
            </a:r>
          </a:p>
        </p:txBody>
      </p:sp>
      <p:sp>
        <p:nvSpPr>
          <p:cNvPr id="4" name="Slide Number Placeholder 3">
            <a:extLst>
              <a:ext uri="{FF2B5EF4-FFF2-40B4-BE49-F238E27FC236}">
                <a16:creationId xmlns:a16="http://schemas.microsoft.com/office/drawing/2014/main" id="{733B818F-895E-401C-9BC2-45303388F6DB}"/>
              </a:ext>
            </a:extLst>
          </p:cNvPr>
          <p:cNvSpPr>
            <a:spLocks noGrp="1"/>
          </p:cNvSpPr>
          <p:nvPr>
            <p:ph type="sldNum" sz="quarter" idx="4"/>
          </p:nvPr>
        </p:nvSpPr>
        <p:spPr>
          <a:xfrm>
            <a:off x="9217806" y="6349688"/>
            <a:ext cx="2844800" cy="365125"/>
          </a:xfrm>
        </p:spPr>
        <p:txBody>
          <a:bodyPr/>
          <a:lstStyle/>
          <a:p>
            <a:fld id="{6E6030FC-FB78-5E4D-92EA-5D9433591EA9}" type="slidenum">
              <a:rPr lang="en-US" smtClean="0"/>
              <a:pPr/>
              <a:t>44</a:t>
            </a:fld>
            <a:endParaRPr lang="en-US" dirty="0"/>
          </a:p>
        </p:txBody>
      </p:sp>
      <p:sp>
        <p:nvSpPr>
          <p:cNvPr id="6" name="TextBox 5">
            <a:extLst>
              <a:ext uri="{FF2B5EF4-FFF2-40B4-BE49-F238E27FC236}">
                <a16:creationId xmlns:a16="http://schemas.microsoft.com/office/drawing/2014/main" id="{8EE3ECCE-61DE-0CB3-8603-906EEEECF047}"/>
              </a:ext>
            </a:extLst>
          </p:cNvPr>
          <p:cNvSpPr txBox="1"/>
          <p:nvPr/>
        </p:nvSpPr>
        <p:spPr>
          <a:xfrm>
            <a:off x="393406" y="1330990"/>
            <a:ext cx="10972800" cy="4196020"/>
          </a:xfrm>
          <a:prstGeom prst="rect">
            <a:avLst/>
          </a:prstGeom>
          <a:noFill/>
        </p:spPr>
        <p:txBody>
          <a:bodyPr wrap="square" rtlCol="0">
            <a:spAutoFit/>
          </a:bodyPr>
          <a:lstStyle/>
          <a:p>
            <a:pPr marL="742950" marR="341630" lvl="1" indent="-285750">
              <a:lnSpc>
                <a:spcPct val="150000"/>
              </a:lnSpc>
              <a:spcBef>
                <a:spcPts val="10"/>
              </a:spcBef>
              <a:spcAft>
                <a:spcPts val="0"/>
              </a:spcAft>
              <a:buSzPts val="1100"/>
              <a:buFont typeface="Symbol" panose="05050102010706020507" pitchFamily="18" charset="2"/>
              <a:buChar char=""/>
              <a:tabLst>
                <a:tab pos="596900" algn="l"/>
                <a:tab pos="597535" algn="l"/>
              </a:tabLst>
            </a:pPr>
            <a:r>
              <a:rPr lang="en-US" sz="1800" dirty="0">
                <a:solidFill>
                  <a:srgbClr val="24292F"/>
                </a:solidFill>
                <a:effectLst/>
                <a:ea typeface="Times New Roman" panose="02020603050405020304" pitchFamily="18" charset="0"/>
                <a:cs typeface="Times New Roman" panose="02020603050405020304" pitchFamily="18" charset="0"/>
              </a:rPr>
              <a:t>As part of NIEM Open Project operations, the need for a </a:t>
            </a:r>
            <a:r>
              <a:rPr lang="en-US" sz="1800" b="1" dirty="0">
                <a:solidFill>
                  <a:srgbClr val="24292F"/>
                </a:solidFill>
                <a:effectLst/>
                <a:ea typeface="Times New Roman" panose="02020603050405020304" pitchFamily="18" charset="0"/>
                <a:cs typeface="Times New Roman" panose="02020603050405020304" pitchFamily="18" charset="0"/>
              </a:rPr>
              <a:t>new</a:t>
            </a:r>
            <a:r>
              <a:rPr lang="en-US" b="1" dirty="0">
                <a:solidFill>
                  <a:srgbClr val="24292F"/>
                </a:solidFill>
                <a:ea typeface="Times New Roman" panose="02020603050405020304" pitchFamily="18" charset="0"/>
                <a:cs typeface="Times New Roman" panose="02020603050405020304" pitchFamily="18" charset="0"/>
              </a:rPr>
              <a:t> and</a:t>
            </a:r>
            <a:r>
              <a:rPr lang="en-US" sz="1800" b="1" dirty="0">
                <a:solidFill>
                  <a:srgbClr val="24292F"/>
                </a:solidFill>
                <a:effectLst/>
                <a:ea typeface="Times New Roman" panose="02020603050405020304" pitchFamily="18" charset="0"/>
                <a:cs typeface="Times New Roman" panose="02020603050405020304" pitchFamily="18" charset="0"/>
              </a:rPr>
              <a:t> unique domain content </a:t>
            </a:r>
            <a:r>
              <a:rPr lang="en-US" sz="1800" dirty="0">
                <a:solidFill>
                  <a:srgbClr val="24292F"/>
                </a:solidFill>
                <a:effectLst/>
                <a:ea typeface="Times New Roman" panose="02020603050405020304" pitchFamily="18" charset="0"/>
                <a:cs typeface="Times New Roman" panose="02020603050405020304" pitchFamily="18" charset="0"/>
              </a:rPr>
              <a:t>may become transparent and NIEM Open Project/ the NBAC will explore potential candidate organizations for stewardship</a:t>
            </a:r>
          </a:p>
          <a:p>
            <a:pPr marL="742950" marR="341630" lvl="1" indent="-285750">
              <a:lnSpc>
                <a:spcPct val="150000"/>
              </a:lnSpc>
              <a:spcBef>
                <a:spcPts val="10"/>
              </a:spcBef>
              <a:spcAft>
                <a:spcPts val="0"/>
              </a:spcAft>
              <a:buSzPts val="1100"/>
              <a:buFont typeface="Symbol" panose="05050102010706020507" pitchFamily="18" charset="2"/>
              <a:buChar char=""/>
              <a:tabLst>
                <a:tab pos="596900" algn="l"/>
                <a:tab pos="597535" algn="l"/>
              </a:tabLst>
            </a:pPr>
            <a:endParaRPr lang="en-US" sz="1800" dirty="0">
              <a:effectLst/>
              <a:ea typeface="Calibri" panose="020F0502020204030204" pitchFamily="34" charset="0"/>
              <a:cs typeface="Times New Roman" panose="02020603050405020304" pitchFamily="18" charset="0"/>
            </a:endParaRPr>
          </a:p>
          <a:p>
            <a:pPr marL="742950" marR="341630" lvl="1" indent="-285750">
              <a:lnSpc>
                <a:spcPct val="150000"/>
              </a:lnSpc>
              <a:spcBef>
                <a:spcPts val="10"/>
              </a:spcBef>
              <a:spcAft>
                <a:spcPts val="0"/>
              </a:spcAft>
              <a:buSzPts val="1100"/>
              <a:buFont typeface="Symbol" panose="05050102010706020507" pitchFamily="18" charset="2"/>
              <a:buChar char=""/>
              <a:tabLst>
                <a:tab pos="596900" algn="l"/>
                <a:tab pos="597535" algn="l"/>
              </a:tabLst>
            </a:pPr>
            <a:r>
              <a:rPr lang="en-US" sz="1800" dirty="0">
                <a:solidFill>
                  <a:srgbClr val="24292F"/>
                </a:solidFill>
                <a:effectLst/>
                <a:ea typeface="Times New Roman" panose="02020603050405020304" pitchFamily="18" charset="0"/>
                <a:cs typeface="Times New Roman" panose="02020603050405020304" pitchFamily="18" charset="0"/>
              </a:rPr>
              <a:t>As part of the NBAC’s normal outreach to potential “</a:t>
            </a:r>
            <a:r>
              <a:rPr lang="en-US" sz="1800" b="1" dirty="0">
                <a:solidFill>
                  <a:srgbClr val="24292F"/>
                </a:solidFill>
                <a:effectLst/>
                <a:ea typeface="Times New Roman" panose="02020603050405020304" pitchFamily="18" charset="0"/>
                <a:cs typeface="Times New Roman" panose="02020603050405020304" pitchFamily="18" charset="0"/>
              </a:rPr>
              <a:t>new adopters of NIEM</a:t>
            </a:r>
            <a:r>
              <a:rPr lang="en-US" sz="1800" dirty="0">
                <a:solidFill>
                  <a:srgbClr val="24292F"/>
                </a:solidFill>
                <a:effectLst/>
                <a:ea typeface="Times New Roman" panose="02020603050405020304" pitchFamily="18" charset="0"/>
                <a:cs typeface="Times New Roman" panose="02020603050405020304" pitchFamily="18" charset="0"/>
              </a:rPr>
              <a:t>” and organization may identify a business need that lends itself to establishing a new domain </a:t>
            </a:r>
          </a:p>
          <a:p>
            <a:pPr marL="742950" marR="341630" lvl="1" indent="-285750">
              <a:lnSpc>
                <a:spcPct val="150000"/>
              </a:lnSpc>
              <a:spcBef>
                <a:spcPts val="10"/>
              </a:spcBef>
              <a:spcAft>
                <a:spcPts val="0"/>
              </a:spcAft>
              <a:buSzPts val="1100"/>
              <a:buFont typeface="Symbol" panose="05050102010706020507" pitchFamily="18" charset="2"/>
              <a:buChar char=""/>
              <a:tabLst>
                <a:tab pos="596900" algn="l"/>
                <a:tab pos="597535" algn="l"/>
              </a:tabLst>
            </a:pPr>
            <a:endParaRPr lang="en-US" sz="1800" dirty="0">
              <a:effectLst/>
              <a:ea typeface="Calibri" panose="020F0502020204030204" pitchFamily="34" charset="0"/>
              <a:cs typeface="Times New Roman" panose="02020603050405020304" pitchFamily="18" charset="0"/>
            </a:endParaRPr>
          </a:p>
          <a:p>
            <a:pPr marL="742950" marR="341630" lvl="1" indent="-285750">
              <a:lnSpc>
                <a:spcPct val="150000"/>
              </a:lnSpc>
              <a:spcBef>
                <a:spcPts val="10"/>
              </a:spcBef>
              <a:spcAft>
                <a:spcPts val="0"/>
              </a:spcAft>
              <a:buSzPts val="1100"/>
              <a:buFont typeface="Symbol" panose="05050102010706020507" pitchFamily="18" charset="2"/>
              <a:buChar char=""/>
              <a:tabLst>
                <a:tab pos="596900" algn="l"/>
                <a:tab pos="597535" algn="l"/>
              </a:tabLst>
            </a:pPr>
            <a:r>
              <a:rPr lang="en-US" sz="1800" dirty="0">
                <a:solidFill>
                  <a:srgbClr val="24292F"/>
                </a:solidFill>
                <a:effectLst/>
                <a:ea typeface="Times New Roman" panose="02020603050405020304" pitchFamily="18" charset="0"/>
                <a:cs typeface="Times New Roman" panose="02020603050405020304" pitchFamily="18" charset="0"/>
              </a:rPr>
              <a:t>An organization may approach NIEM Open Project and the NBAC and </a:t>
            </a:r>
            <a:r>
              <a:rPr lang="en-US" sz="1800" b="1" dirty="0">
                <a:solidFill>
                  <a:srgbClr val="24292F"/>
                </a:solidFill>
                <a:effectLst/>
                <a:ea typeface="Times New Roman" panose="02020603050405020304" pitchFamily="18" charset="0"/>
                <a:cs typeface="Times New Roman" panose="02020603050405020304" pitchFamily="18" charset="0"/>
              </a:rPr>
              <a:t>self-identify an organizational business need </a:t>
            </a:r>
            <a:r>
              <a:rPr lang="en-US" sz="1800" dirty="0">
                <a:solidFill>
                  <a:srgbClr val="24292F"/>
                </a:solidFill>
                <a:effectLst/>
                <a:ea typeface="Times New Roman" panose="02020603050405020304" pitchFamily="18" charset="0"/>
                <a:cs typeface="Times New Roman" panose="02020603050405020304" pitchFamily="18" charset="0"/>
              </a:rPr>
              <a:t>and interest in becoming a new NIEM domain.</a:t>
            </a:r>
            <a:endParaRPr lang="en-US" sz="1800" dirty="0">
              <a:effectLst/>
              <a:ea typeface="Calibri" panose="020F0502020204030204" pitchFamily="34" charset="0"/>
              <a:cs typeface="Times New Roman" panose="02020603050405020304" pitchFamily="18" charset="0"/>
            </a:endParaRPr>
          </a:p>
          <a:p>
            <a:pPr>
              <a:lnSpc>
                <a:spcPct val="150000"/>
              </a:lnSpc>
            </a:pPr>
            <a:endParaRPr lang="en-US" dirty="0"/>
          </a:p>
        </p:txBody>
      </p:sp>
    </p:spTree>
    <p:extLst>
      <p:ext uri="{BB962C8B-B14F-4D97-AF65-F5344CB8AC3E}">
        <p14:creationId xmlns:p14="http://schemas.microsoft.com/office/powerpoint/2010/main" val="1122994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796FEE-FAE8-EB4C-7FE6-7A2FA2C2225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43" t="14460" r="1536" b="1326"/>
          <a:stretch/>
        </p:blipFill>
        <p:spPr bwMode="auto">
          <a:xfrm>
            <a:off x="5458878" y="871210"/>
            <a:ext cx="6524016" cy="5816669"/>
          </a:xfrm>
          <a:prstGeom prst="rect">
            <a:avLst/>
          </a:prstGeom>
          <a:noFill/>
          <a:ln w="6350" cmpd="sng">
            <a:noFill/>
            <a:miter lim="800000"/>
            <a:headEnd/>
            <a:tailEnd/>
          </a:ln>
          <a:effectLst/>
        </p:spPr>
      </p:pic>
      <p:sp>
        <p:nvSpPr>
          <p:cNvPr id="2" name="Title 1">
            <a:extLst>
              <a:ext uri="{FF2B5EF4-FFF2-40B4-BE49-F238E27FC236}">
                <a16:creationId xmlns:a16="http://schemas.microsoft.com/office/drawing/2014/main" id="{32232628-F5D4-4A22-AF28-82C7EC9F831E}"/>
              </a:ext>
            </a:extLst>
          </p:cNvPr>
          <p:cNvSpPr>
            <a:spLocks noGrp="1"/>
          </p:cNvSpPr>
          <p:nvPr>
            <p:ph type="title"/>
          </p:nvPr>
        </p:nvSpPr>
        <p:spPr/>
        <p:txBody>
          <a:bodyPr/>
          <a:lstStyle/>
          <a:p>
            <a:r>
              <a:rPr lang="en-US" dirty="0"/>
              <a:t>NIEM OPEN Instantiating a Domain</a:t>
            </a:r>
          </a:p>
        </p:txBody>
      </p:sp>
      <p:sp>
        <p:nvSpPr>
          <p:cNvPr id="4" name="Slide Number Placeholder 3">
            <a:extLst>
              <a:ext uri="{FF2B5EF4-FFF2-40B4-BE49-F238E27FC236}">
                <a16:creationId xmlns:a16="http://schemas.microsoft.com/office/drawing/2014/main" id="{733B818F-895E-401C-9BC2-45303388F6DB}"/>
              </a:ext>
            </a:extLst>
          </p:cNvPr>
          <p:cNvSpPr>
            <a:spLocks noGrp="1"/>
          </p:cNvSpPr>
          <p:nvPr>
            <p:ph type="sldNum" sz="quarter" idx="4"/>
          </p:nvPr>
        </p:nvSpPr>
        <p:spPr>
          <a:xfrm>
            <a:off x="2668150" y="6426535"/>
            <a:ext cx="2844800" cy="365125"/>
          </a:xfrm>
        </p:spPr>
        <p:txBody>
          <a:bodyPr/>
          <a:lstStyle/>
          <a:p>
            <a:fld id="{6E6030FC-FB78-5E4D-92EA-5D9433591EA9}" type="slidenum">
              <a:rPr lang="en-US" smtClean="0"/>
              <a:pPr/>
              <a:t>45</a:t>
            </a:fld>
            <a:endParaRPr lang="en-US" dirty="0"/>
          </a:p>
        </p:txBody>
      </p:sp>
      <p:sp>
        <p:nvSpPr>
          <p:cNvPr id="6" name="TextBox 5">
            <a:extLst>
              <a:ext uri="{FF2B5EF4-FFF2-40B4-BE49-F238E27FC236}">
                <a16:creationId xmlns:a16="http://schemas.microsoft.com/office/drawing/2014/main" id="{8EE3ECCE-61DE-0CB3-8603-906EEEECF047}"/>
              </a:ext>
            </a:extLst>
          </p:cNvPr>
          <p:cNvSpPr txBox="1"/>
          <p:nvPr/>
        </p:nvSpPr>
        <p:spPr>
          <a:xfrm>
            <a:off x="147500" y="964342"/>
            <a:ext cx="5948500" cy="4858831"/>
          </a:xfrm>
          <a:prstGeom prst="rect">
            <a:avLst/>
          </a:prstGeom>
          <a:noFill/>
        </p:spPr>
        <p:txBody>
          <a:bodyPr wrap="square" rtlCol="0">
            <a:spAutoFit/>
          </a:bodyPr>
          <a:lstStyle/>
          <a:p>
            <a:pPr marR="341630" lvl="1">
              <a:lnSpc>
                <a:spcPct val="98000"/>
              </a:lnSpc>
              <a:spcBef>
                <a:spcPts val="10"/>
              </a:spcBef>
              <a:spcAft>
                <a:spcPts val="0"/>
              </a:spcAft>
              <a:buSzPts val="1100"/>
              <a:tabLst>
                <a:tab pos="596900" algn="l"/>
                <a:tab pos="597535" algn="l"/>
              </a:tabLst>
            </a:pPr>
            <a:r>
              <a:rPr lang="en-US" sz="1400" dirty="0">
                <a:solidFill>
                  <a:srgbClr val="24292F"/>
                </a:solidFill>
                <a:effectLst/>
                <a:ea typeface="Times New Roman" panose="02020603050405020304" pitchFamily="18" charset="0"/>
                <a:cs typeface="Times New Roman" panose="02020603050405020304" pitchFamily="18" charset="0"/>
              </a:rPr>
              <a:t>High-level list of Tasks:</a:t>
            </a:r>
          </a:p>
          <a:p>
            <a:pPr marR="341630" lvl="1">
              <a:lnSpc>
                <a:spcPct val="98000"/>
              </a:lnSpc>
              <a:spcBef>
                <a:spcPts val="10"/>
              </a:spcBef>
              <a:spcAft>
                <a:spcPts val="0"/>
              </a:spcAft>
              <a:buSzPts val="1100"/>
              <a:tabLst>
                <a:tab pos="596900" algn="l"/>
                <a:tab pos="597535" algn="l"/>
              </a:tabLst>
            </a:pPr>
            <a:endParaRPr lang="en-US" sz="1200" u="sng" dirty="0">
              <a:solidFill>
                <a:srgbClr val="24292F"/>
              </a:solidFill>
              <a:effectLst/>
              <a:ea typeface="Times New Roman" panose="02020603050405020304" pitchFamily="18" charset="0"/>
              <a:cs typeface="Times New Roman" panose="02020603050405020304" pitchFamily="18" charset="0"/>
            </a:endParaRPr>
          </a:p>
          <a:p>
            <a:pPr marL="742950" marR="341630" lvl="1" indent="-285750">
              <a:lnSpc>
                <a:spcPct val="98000"/>
              </a:lnSpc>
              <a:spcBef>
                <a:spcPts val="10"/>
              </a:spcBef>
              <a:spcAft>
                <a:spcPts val="0"/>
              </a:spcAft>
              <a:buSzPts val="1100"/>
              <a:buFont typeface="Symbol" panose="05050102010706020507" pitchFamily="18" charset="2"/>
              <a:buChar char=""/>
              <a:tabLst>
                <a:tab pos="596900" algn="l"/>
                <a:tab pos="597535" algn="l"/>
              </a:tabLst>
            </a:pPr>
            <a:r>
              <a:rPr lang="en-US" sz="1200" u="sng" dirty="0">
                <a:solidFill>
                  <a:srgbClr val="24292F"/>
                </a:solidFill>
                <a:effectLst/>
                <a:ea typeface="Times New Roman" panose="02020603050405020304" pitchFamily="18" charset="0"/>
                <a:cs typeface="Times New Roman" panose="02020603050405020304" pitchFamily="18" charset="0"/>
              </a:rPr>
              <a:t>Due Diligence</a:t>
            </a:r>
            <a:endParaRPr lang="en-US" sz="1200" dirty="0">
              <a:effectLst/>
              <a:ea typeface="Calibri" panose="020F0502020204030204" pitchFamily="34" charset="0"/>
              <a:cs typeface="Times New Roman" panose="02020603050405020304" pitchFamily="18" charset="0"/>
            </a:endParaRPr>
          </a:p>
          <a:p>
            <a:pPr marL="1143000" marR="341630" lvl="2" indent="-228600">
              <a:lnSpc>
                <a:spcPct val="98000"/>
              </a:lnSpc>
              <a:spcBef>
                <a:spcPts val="10"/>
              </a:spcBef>
              <a:spcAft>
                <a:spcPts val="0"/>
              </a:spcAft>
              <a:buFont typeface="Courier New" panose="02070309020205020404" pitchFamily="49" charset="0"/>
              <a:buChar char="o"/>
              <a:tabLst>
                <a:tab pos="596900" algn="l"/>
                <a:tab pos="597535" algn="l"/>
              </a:tabLst>
            </a:pPr>
            <a:r>
              <a:rPr lang="en-US" sz="1200" dirty="0">
                <a:solidFill>
                  <a:srgbClr val="24292F"/>
                </a:solidFill>
                <a:effectLst/>
                <a:ea typeface="Times New Roman" panose="02020603050405020304" pitchFamily="18" charset="0"/>
                <a:cs typeface="Times New Roman" panose="02020603050405020304" pitchFamily="18" charset="0"/>
              </a:rPr>
              <a:t>Identify the organizational business need</a:t>
            </a:r>
            <a:endParaRPr lang="en-US" sz="1200" dirty="0">
              <a:effectLst/>
              <a:ea typeface="Calibri" panose="020F0502020204030204" pitchFamily="34" charset="0"/>
              <a:cs typeface="Times New Roman" panose="02020603050405020304" pitchFamily="18" charset="0"/>
            </a:endParaRPr>
          </a:p>
          <a:p>
            <a:pPr marL="1600200" marR="341630" lvl="3" indent="-228600">
              <a:lnSpc>
                <a:spcPct val="98000"/>
              </a:lnSpc>
              <a:spcBef>
                <a:spcPts val="10"/>
              </a:spcBef>
              <a:spcAft>
                <a:spcPts val="0"/>
              </a:spcAft>
              <a:buFont typeface="Wingdings" panose="05000000000000000000" pitchFamily="2" charset="2"/>
              <a:buChar char=""/>
              <a:tabLst>
                <a:tab pos="596900" algn="l"/>
                <a:tab pos="597535" algn="l"/>
              </a:tabLst>
            </a:pPr>
            <a:r>
              <a:rPr lang="en-US" sz="1200" dirty="0">
                <a:solidFill>
                  <a:srgbClr val="24292F"/>
                </a:solidFill>
                <a:effectLst/>
                <a:ea typeface="Times New Roman" panose="02020603050405020304" pitchFamily="18" charset="0"/>
                <a:cs typeface="Times New Roman" panose="02020603050405020304" pitchFamily="18" charset="0"/>
              </a:rPr>
              <a:t>Overall benefit of establishing a domain</a:t>
            </a:r>
            <a:endParaRPr lang="en-US" sz="1200" dirty="0">
              <a:effectLst/>
              <a:ea typeface="Calibri" panose="020F0502020204030204" pitchFamily="34" charset="0"/>
              <a:cs typeface="Times New Roman" panose="02020603050405020304" pitchFamily="18" charset="0"/>
            </a:endParaRPr>
          </a:p>
          <a:p>
            <a:pPr marL="1600200" marR="341630" lvl="3" indent="-228600">
              <a:lnSpc>
                <a:spcPct val="98000"/>
              </a:lnSpc>
              <a:spcBef>
                <a:spcPts val="10"/>
              </a:spcBef>
              <a:spcAft>
                <a:spcPts val="0"/>
              </a:spcAft>
              <a:buFont typeface="Wingdings" panose="05000000000000000000" pitchFamily="2" charset="2"/>
              <a:buChar char=""/>
              <a:tabLst>
                <a:tab pos="596900" algn="l"/>
                <a:tab pos="597535" algn="l"/>
              </a:tabLst>
            </a:pPr>
            <a:r>
              <a:rPr lang="en-US" sz="1200" dirty="0">
                <a:solidFill>
                  <a:srgbClr val="24292F"/>
                </a:solidFill>
                <a:effectLst/>
                <a:ea typeface="Times New Roman" panose="02020603050405020304" pitchFamily="18" charset="0"/>
                <a:cs typeface="Times New Roman" panose="02020603050405020304" pitchFamily="18" charset="0"/>
              </a:rPr>
              <a:t>Benefit to NIEM Open Project</a:t>
            </a:r>
            <a:endParaRPr lang="en-US" sz="1200" dirty="0">
              <a:effectLst/>
              <a:ea typeface="Calibri" panose="020F0502020204030204" pitchFamily="34" charset="0"/>
              <a:cs typeface="Times New Roman" panose="02020603050405020304" pitchFamily="18" charset="0"/>
            </a:endParaRPr>
          </a:p>
          <a:p>
            <a:pPr marL="1600200" marR="341630" lvl="3" indent="-228600">
              <a:lnSpc>
                <a:spcPct val="98000"/>
              </a:lnSpc>
              <a:spcBef>
                <a:spcPts val="10"/>
              </a:spcBef>
              <a:spcAft>
                <a:spcPts val="0"/>
              </a:spcAft>
              <a:buFont typeface="Wingdings" panose="05000000000000000000" pitchFamily="2" charset="2"/>
              <a:buChar char=""/>
              <a:tabLst>
                <a:tab pos="596900" algn="l"/>
                <a:tab pos="597535" algn="l"/>
              </a:tabLst>
            </a:pPr>
            <a:r>
              <a:rPr lang="en-US" sz="1200" dirty="0">
                <a:solidFill>
                  <a:srgbClr val="24292F"/>
                </a:solidFill>
                <a:effectLst/>
                <a:ea typeface="Times New Roman" panose="02020603050405020304" pitchFamily="18" charset="0"/>
                <a:cs typeface="Times New Roman" panose="02020603050405020304" pitchFamily="18" charset="0"/>
              </a:rPr>
              <a:t>Benefit to </a:t>
            </a:r>
            <a:r>
              <a:rPr lang="en-US" sz="1200" dirty="0" err="1">
                <a:solidFill>
                  <a:srgbClr val="24292F"/>
                </a:solidFill>
                <a:effectLst/>
                <a:ea typeface="Times New Roman" panose="02020603050405020304" pitchFamily="18" charset="0"/>
                <a:cs typeface="Times New Roman" panose="02020603050405020304" pitchFamily="18" charset="0"/>
              </a:rPr>
              <a:t>CoIs</a:t>
            </a:r>
            <a:endParaRPr lang="en-US" sz="1200" dirty="0">
              <a:effectLst/>
              <a:ea typeface="Calibri" panose="020F0502020204030204" pitchFamily="34" charset="0"/>
              <a:cs typeface="Times New Roman" panose="02020603050405020304" pitchFamily="18" charset="0"/>
            </a:endParaRPr>
          </a:p>
          <a:p>
            <a:pPr marL="1143000" marR="341630" lvl="2" indent="-228600">
              <a:lnSpc>
                <a:spcPct val="98000"/>
              </a:lnSpc>
              <a:spcBef>
                <a:spcPts val="10"/>
              </a:spcBef>
              <a:spcAft>
                <a:spcPts val="0"/>
              </a:spcAft>
              <a:buFont typeface="Courier New" panose="02070309020205020404" pitchFamily="49" charset="0"/>
              <a:buChar char="o"/>
              <a:tabLst>
                <a:tab pos="596900" algn="l"/>
                <a:tab pos="597535" algn="l"/>
              </a:tabLst>
            </a:pPr>
            <a:r>
              <a:rPr lang="en-US" sz="1200" dirty="0">
                <a:solidFill>
                  <a:srgbClr val="24292F"/>
                </a:solidFill>
                <a:effectLst/>
                <a:ea typeface="Times New Roman" panose="02020603050405020304" pitchFamily="18" charset="0"/>
                <a:cs typeface="Times New Roman" panose="02020603050405020304" pitchFamily="18" charset="0"/>
              </a:rPr>
              <a:t>Identify exchange potential use cases and exchange partners</a:t>
            </a:r>
            <a:endParaRPr lang="en-US" sz="1200" dirty="0">
              <a:effectLst/>
              <a:ea typeface="Calibri" panose="020F0502020204030204" pitchFamily="34" charset="0"/>
              <a:cs typeface="Times New Roman" panose="02020603050405020304" pitchFamily="18" charset="0"/>
            </a:endParaRPr>
          </a:p>
          <a:p>
            <a:pPr marL="1143000" marR="341630" lvl="2" indent="-228600">
              <a:lnSpc>
                <a:spcPct val="98000"/>
              </a:lnSpc>
              <a:spcBef>
                <a:spcPts val="10"/>
              </a:spcBef>
              <a:spcAft>
                <a:spcPts val="0"/>
              </a:spcAft>
              <a:buFont typeface="Courier New" panose="02070309020205020404" pitchFamily="49" charset="0"/>
              <a:buChar char="o"/>
              <a:tabLst>
                <a:tab pos="596900" algn="l"/>
                <a:tab pos="597535" algn="l"/>
              </a:tabLst>
            </a:pPr>
            <a:r>
              <a:rPr lang="en-US" sz="1200" dirty="0">
                <a:solidFill>
                  <a:srgbClr val="24292F"/>
                </a:solidFill>
                <a:effectLst/>
                <a:ea typeface="Times New Roman" panose="02020603050405020304" pitchFamily="18" charset="0"/>
                <a:cs typeface="Times New Roman" panose="02020603050405020304" pitchFamily="18" charset="0"/>
              </a:rPr>
              <a:t>Assess resources required</a:t>
            </a:r>
            <a:endParaRPr lang="en-US" sz="1200" dirty="0">
              <a:effectLst/>
              <a:ea typeface="Calibri" panose="020F0502020204030204" pitchFamily="34" charset="0"/>
              <a:cs typeface="Times New Roman" panose="02020603050405020304" pitchFamily="18" charset="0"/>
            </a:endParaRPr>
          </a:p>
          <a:p>
            <a:pPr marL="1143000" marR="341630" lvl="2" indent="-228600">
              <a:lnSpc>
                <a:spcPct val="98000"/>
              </a:lnSpc>
              <a:spcBef>
                <a:spcPts val="10"/>
              </a:spcBef>
              <a:spcAft>
                <a:spcPts val="0"/>
              </a:spcAft>
              <a:buFont typeface="Courier New" panose="02070309020205020404" pitchFamily="49" charset="0"/>
              <a:buChar char="o"/>
              <a:tabLst>
                <a:tab pos="596900" algn="l"/>
                <a:tab pos="597535" algn="l"/>
              </a:tabLst>
            </a:pPr>
            <a:r>
              <a:rPr lang="en-US" sz="1200" dirty="0">
                <a:solidFill>
                  <a:srgbClr val="24292F"/>
                </a:solidFill>
                <a:effectLst/>
                <a:ea typeface="Times New Roman" panose="02020603050405020304" pitchFamily="18" charset="0"/>
                <a:cs typeface="Times New Roman" panose="02020603050405020304" pitchFamily="18" charset="0"/>
              </a:rPr>
              <a:t>Conduct cost-benefit assessment and proceed if warranted</a:t>
            </a:r>
            <a:endParaRPr lang="en-US" sz="1200" dirty="0">
              <a:effectLst/>
              <a:ea typeface="Calibri" panose="020F0502020204030204" pitchFamily="34" charset="0"/>
              <a:cs typeface="Times New Roman" panose="02020603050405020304" pitchFamily="18" charset="0"/>
            </a:endParaRPr>
          </a:p>
          <a:p>
            <a:pPr marL="742950" marR="341630" lvl="1" indent="-285750">
              <a:lnSpc>
                <a:spcPct val="98000"/>
              </a:lnSpc>
              <a:spcBef>
                <a:spcPts val="10"/>
              </a:spcBef>
              <a:spcAft>
                <a:spcPts val="0"/>
              </a:spcAft>
              <a:buSzPts val="1100"/>
              <a:buFont typeface="Symbol" panose="05050102010706020507" pitchFamily="18" charset="2"/>
              <a:buChar char=""/>
              <a:tabLst>
                <a:tab pos="596900" algn="l"/>
                <a:tab pos="597535" algn="l"/>
              </a:tabLst>
            </a:pPr>
            <a:r>
              <a:rPr lang="en-US" sz="1200" u="sng" dirty="0">
                <a:solidFill>
                  <a:srgbClr val="24292F"/>
                </a:solidFill>
                <a:effectLst/>
                <a:ea typeface="Times New Roman" panose="02020603050405020304" pitchFamily="18" charset="0"/>
                <a:cs typeface="Times New Roman" panose="02020603050405020304" pitchFamily="18" charset="0"/>
              </a:rPr>
              <a:t>Administrative </a:t>
            </a:r>
            <a:r>
              <a:rPr lang="en-US" sz="1200" dirty="0">
                <a:solidFill>
                  <a:srgbClr val="24292F"/>
                </a:solidFill>
                <a:effectLst/>
                <a:ea typeface="Times New Roman" panose="02020603050405020304" pitchFamily="18" charset="0"/>
                <a:cs typeface="Times New Roman" panose="02020603050405020304" pitchFamily="18" charset="0"/>
              </a:rPr>
              <a:t>- (Prospective Domain) – identify, propose</a:t>
            </a:r>
            <a:endParaRPr lang="en-US" sz="1200" dirty="0">
              <a:effectLst/>
              <a:ea typeface="Calibri" panose="020F0502020204030204" pitchFamily="34" charset="0"/>
              <a:cs typeface="Times New Roman" panose="02020603050405020304" pitchFamily="18" charset="0"/>
            </a:endParaRPr>
          </a:p>
          <a:p>
            <a:pPr marL="1143000" marR="341630" lvl="2" indent="-228600">
              <a:lnSpc>
                <a:spcPct val="98000"/>
              </a:lnSpc>
              <a:spcBef>
                <a:spcPts val="10"/>
              </a:spcBef>
              <a:spcAft>
                <a:spcPts val="0"/>
              </a:spcAft>
              <a:buFont typeface="Courier New" panose="02070309020205020404" pitchFamily="49" charset="0"/>
              <a:buChar char="o"/>
              <a:tabLst>
                <a:tab pos="596900" algn="l"/>
                <a:tab pos="597535" algn="l"/>
              </a:tabLst>
            </a:pPr>
            <a:r>
              <a:rPr lang="en-US" sz="1200" dirty="0">
                <a:solidFill>
                  <a:srgbClr val="24292F"/>
                </a:solidFill>
                <a:effectLst/>
                <a:ea typeface="Times New Roman" panose="02020603050405020304" pitchFamily="18" charset="0"/>
                <a:cs typeface="Times New Roman" panose="02020603050405020304" pitchFamily="18" charset="0"/>
              </a:rPr>
              <a:t>Domain name</a:t>
            </a:r>
            <a:endParaRPr lang="en-US" sz="1200" dirty="0">
              <a:effectLst/>
              <a:ea typeface="Calibri" panose="020F0502020204030204" pitchFamily="34" charset="0"/>
              <a:cs typeface="Times New Roman" panose="02020603050405020304" pitchFamily="18" charset="0"/>
            </a:endParaRPr>
          </a:p>
          <a:p>
            <a:pPr marL="1143000" marR="341630" lvl="2" indent="-228600">
              <a:lnSpc>
                <a:spcPct val="98000"/>
              </a:lnSpc>
              <a:spcBef>
                <a:spcPts val="10"/>
              </a:spcBef>
              <a:spcAft>
                <a:spcPts val="0"/>
              </a:spcAft>
              <a:buFont typeface="Courier New" panose="02070309020205020404" pitchFamily="49" charset="0"/>
              <a:buChar char="o"/>
              <a:tabLst>
                <a:tab pos="596900" algn="l"/>
                <a:tab pos="597535" algn="l"/>
              </a:tabLst>
            </a:pPr>
            <a:r>
              <a:rPr lang="en-US" sz="1200" dirty="0">
                <a:solidFill>
                  <a:srgbClr val="24292F"/>
                </a:solidFill>
                <a:effectLst/>
                <a:ea typeface="Times New Roman" panose="02020603050405020304" pitchFamily="18" charset="0"/>
                <a:cs typeface="Times New Roman" panose="02020603050405020304" pitchFamily="18" charset="0"/>
              </a:rPr>
              <a:t>Sponsoring organization</a:t>
            </a:r>
            <a:endParaRPr lang="en-US" sz="1200" dirty="0">
              <a:effectLst/>
              <a:ea typeface="Calibri" panose="020F0502020204030204" pitchFamily="34" charset="0"/>
              <a:cs typeface="Times New Roman" panose="02020603050405020304" pitchFamily="18" charset="0"/>
            </a:endParaRPr>
          </a:p>
          <a:p>
            <a:pPr marL="1143000" marR="341630" lvl="2" indent="-228600">
              <a:lnSpc>
                <a:spcPct val="98000"/>
              </a:lnSpc>
              <a:spcBef>
                <a:spcPts val="10"/>
              </a:spcBef>
              <a:spcAft>
                <a:spcPts val="0"/>
              </a:spcAft>
              <a:buFont typeface="Courier New" panose="02070309020205020404" pitchFamily="49" charset="0"/>
              <a:buChar char="o"/>
              <a:tabLst>
                <a:tab pos="596900" algn="l"/>
                <a:tab pos="597535" algn="l"/>
              </a:tabLst>
            </a:pPr>
            <a:r>
              <a:rPr lang="en-US" sz="1200" dirty="0">
                <a:solidFill>
                  <a:srgbClr val="24292F"/>
                </a:solidFill>
                <a:effectLst/>
                <a:ea typeface="Times New Roman" panose="02020603050405020304" pitchFamily="18" charset="0"/>
                <a:cs typeface="Times New Roman" panose="02020603050405020304" pitchFamily="18" charset="0"/>
              </a:rPr>
              <a:t>Steward</a:t>
            </a:r>
            <a:endParaRPr lang="en-US" sz="1200" dirty="0">
              <a:effectLst/>
              <a:ea typeface="Calibri" panose="020F0502020204030204" pitchFamily="34" charset="0"/>
              <a:cs typeface="Times New Roman" panose="02020603050405020304" pitchFamily="18" charset="0"/>
            </a:endParaRPr>
          </a:p>
          <a:p>
            <a:pPr marL="1143000" marR="341630" lvl="2" indent="-228600">
              <a:lnSpc>
                <a:spcPct val="98000"/>
              </a:lnSpc>
              <a:spcBef>
                <a:spcPts val="10"/>
              </a:spcBef>
              <a:spcAft>
                <a:spcPts val="0"/>
              </a:spcAft>
              <a:buFont typeface="Courier New" panose="02070309020205020404" pitchFamily="49" charset="0"/>
              <a:buChar char="o"/>
              <a:tabLst>
                <a:tab pos="596900" algn="l"/>
                <a:tab pos="597535" algn="l"/>
              </a:tabLst>
            </a:pPr>
            <a:r>
              <a:rPr lang="en-US" sz="1200" dirty="0">
                <a:solidFill>
                  <a:srgbClr val="24292F"/>
                </a:solidFill>
                <a:effectLst/>
                <a:ea typeface="Times New Roman" panose="02020603050405020304" pitchFamily="18" charset="0"/>
                <a:cs typeface="Times New Roman" panose="02020603050405020304" pitchFamily="18" charset="0"/>
              </a:rPr>
              <a:t>Support staff (management &amp; technical)</a:t>
            </a:r>
            <a:endParaRPr lang="en-US" sz="1200" dirty="0">
              <a:effectLst/>
              <a:ea typeface="Calibri" panose="020F0502020204030204" pitchFamily="34" charset="0"/>
              <a:cs typeface="Times New Roman" panose="02020603050405020304" pitchFamily="18" charset="0"/>
            </a:endParaRPr>
          </a:p>
          <a:p>
            <a:pPr marL="1143000" marR="341630" lvl="2" indent="-228600">
              <a:lnSpc>
                <a:spcPct val="98000"/>
              </a:lnSpc>
              <a:spcBef>
                <a:spcPts val="10"/>
              </a:spcBef>
              <a:spcAft>
                <a:spcPts val="0"/>
              </a:spcAft>
              <a:buFont typeface="Courier New" panose="02070309020205020404" pitchFamily="49" charset="0"/>
              <a:buChar char="o"/>
              <a:tabLst>
                <a:tab pos="596900" algn="l"/>
                <a:tab pos="597535" algn="l"/>
              </a:tabLst>
            </a:pPr>
            <a:r>
              <a:rPr lang="en-US" sz="1200" dirty="0">
                <a:solidFill>
                  <a:srgbClr val="24292F"/>
                </a:solidFill>
                <a:effectLst/>
                <a:ea typeface="Times New Roman" panose="02020603050405020304" pitchFamily="18" charset="0"/>
                <a:cs typeface="Times New Roman" panose="02020603050405020304" pitchFamily="18" charset="0"/>
              </a:rPr>
              <a:t>Points of Contact and mailing list information</a:t>
            </a:r>
            <a:endParaRPr lang="en-US" sz="1200" dirty="0">
              <a:effectLst/>
              <a:ea typeface="Calibri" panose="020F0502020204030204" pitchFamily="34" charset="0"/>
              <a:cs typeface="Times New Roman" panose="02020603050405020304" pitchFamily="18" charset="0"/>
            </a:endParaRPr>
          </a:p>
          <a:p>
            <a:pPr marL="742950" marR="341630" lvl="1" indent="-285750">
              <a:lnSpc>
                <a:spcPct val="98000"/>
              </a:lnSpc>
              <a:spcBef>
                <a:spcPts val="10"/>
              </a:spcBef>
              <a:spcAft>
                <a:spcPts val="0"/>
              </a:spcAft>
              <a:buSzPts val="1100"/>
              <a:buFont typeface="Symbol" panose="05050102010706020507" pitchFamily="18" charset="2"/>
              <a:buChar char=""/>
              <a:tabLst>
                <a:tab pos="596900" algn="l"/>
                <a:tab pos="597535" algn="l"/>
              </a:tabLst>
            </a:pPr>
            <a:r>
              <a:rPr lang="en-US" sz="1200" u="sng" dirty="0">
                <a:solidFill>
                  <a:srgbClr val="24292F"/>
                </a:solidFill>
                <a:effectLst/>
                <a:ea typeface="Times New Roman" panose="02020603050405020304" pitchFamily="18" charset="0"/>
                <a:cs typeface="Times New Roman" panose="02020603050405020304" pitchFamily="18" charset="0"/>
              </a:rPr>
              <a:t>Technical</a:t>
            </a:r>
            <a:r>
              <a:rPr lang="en-US" sz="1200" dirty="0">
                <a:solidFill>
                  <a:srgbClr val="24292F"/>
                </a:solidFill>
                <a:effectLst/>
                <a:ea typeface="Times New Roman" panose="02020603050405020304" pitchFamily="18" charset="0"/>
                <a:cs typeface="Times New Roman" panose="02020603050405020304" pitchFamily="18" charset="0"/>
              </a:rPr>
              <a:t> - Identify initial model content (Prospective Domain)</a:t>
            </a:r>
            <a:endParaRPr lang="en-US" sz="1200" dirty="0">
              <a:effectLst/>
              <a:ea typeface="Calibri" panose="020F0502020204030204" pitchFamily="34" charset="0"/>
              <a:cs typeface="Times New Roman" panose="02020603050405020304" pitchFamily="18" charset="0"/>
            </a:endParaRPr>
          </a:p>
          <a:p>
            <a:pPr marL="742950" marR="341630" lvl="1" indent="-285750">
              <a:lnSpc>
                <a:spcPct val="98000"/>
              </a:lnSpc>
              <a:spcBef>
                <a:spcPts val="10"/>
              </a:spcBef>
              <a:spcAft>
                <a:spcPts val="0"/>
              </a:spcAft>
              <a:buSzPts val="1100"/>
              <a:buFont typeface="Symbol" panose="05050102010706020507" pitchFamily="18" charset="2"/>
              <a:buChar char=""/>
              <a:tabLst>
                <a:tab pos="596900" algn="l"/>
                <a:tab pos="597535" algn="l"/>
              </a:tabLst>
            </a:pPr>
            <a:r>
              <a:rPr lang="en-US" sz="1200" u="sng" dirty="0">
                <a:solidFill>
                  <a:srgbClr val="24292F"/>
                </a:solidFill>
                <a:effectLst/>
                <a:ea typeface="Times New Roman" panose="02020603050405020304" pitchFamily="18" charset="0"/>
                <a:cs typeface="Times New Roman" panose="02020603050405020304" pitchFamily="18" charset="0"/>
              </a:rPr>
              <a:t>Management</a:t>
            </a:r>
            <a:r>
              <a:rPr lang="en-US" sz="1200" dirty="0">
                <a:solidFill>
                  <a:srgbClr val="24292F"/>
                </a:solidFill>
                <a:effectLst/>
                <a:ea typeface="Times New Roman" panose="02020603050405020304" pitchFamily="18" charset="0"/>
                <a:cs typeface="Times New Roman" panose="02020603050405020304" pitchFamily="18" charset="0"/>
              </a:rPr>
              <a:t> - Develop Plan of Action and Milestones (POA&amp;M) to support domain standup</a:t>
            </a:r>
            <a:endParaRPr lang="en-US" sz="1200" dirty="0">
              <a:effectLst/>
              <a:ea typeface="Calibri" panose="020F0502020204030204" pitchFamily="34" charset="0"/>
              <a:cs typeface="Times New Roman" panose="02020603050405020304" pitchFamily="18" charset="0"/>
            </a:endParaRPr>
          </a:p>
          <a:p>
            <a:pPr marL="742950" marR="341630" lvl="1" indent="-285750">
              <a:lnSpc>
                <a:spcPct val="98000"/>
              </a:lnSpc>
              <a:spcBef>
                <a:spcPts val="10"/>
              </a:spcBef>
              <a:spcAft>
                <a:spcPts val="0"/>
              </a:spcAft>
              <a:buSzPts val="1100"/>
              <a:buFont typeface="Symbol" panose="05050102010706020507" pitchFamily="18" charset="2"/>
              <a:buChar char=""/>
              <a:tabLst>
                <a:tab pos="596900" algn="l"/>
                <a:tab pos="597535" algn="l"/>
              </a:tabLst>
            </a:pPr>
            <a:r>
              <a:rPr lang="en-US" sz="1200" u="sng" dirty="0">
                <a:solidFill>
                  <a:srgbClr val="24292F"/>
                </a:solidFill>
                <a:effectLst/>
                <a:ea typeface="Times New Roman" panose="02020603050405020304" pitchFamily="18" charset="0"/>
                <a:cs typeface="Times New Roman" panose="02020603050405020304" pitchFamily="18" charset="0"/>
              </a:rPr>
              <a:t>Management</a:t>
            </a:r>
            <a:r>
              <a:rPr lang="en-US" sz="1200" dirty="0">
                <a:solidFill>
                  <a:srgbClr val="24292F"/>
                </a:solidFill>
                <a:effectLst/>
                <a:ea typeface="Times New Roman" panose="02020603050405020304" pitchFamily="18" charset="0"/>
                <a:cs typeface="Times New Roman" panose="02020603050405020304" pitchFamily="18" charset="0"/>
              </a:rPr>
              <a:t> - Develop draft domain governance document/ charter</a:t>
            </a:r>
            <a:endParaRPr lang="en-US" sz="1200" dirty="0">
              <a:effectLst/>
              <a:ea typeface="Calibri" panose="020F0502020204030204" pitchFamily="34" charset="0"/>
              <a:cs typeface="Times New Roman" panose="02020603050405020304" pitchFamily="18" charset="0"/>
            </a:endParaRPr>
          </a:p>
          <a:p>
            <a:pPr marL="742950" marR="341630" lvl="1" indent="-285750">
              <a:lnSpc>
                <a:spcPct val="98000"/>
              </a:lnSpc>
              <a:spcBef>
                <a:spcPts val="10"/>
              </a:spcBef>
              <a:spcAft>
                <a:spcPts val="0"/>
              </a:spcAft>
              <a:buSzPts val="1100"/>
              <a:buFont typeface="Symbol" panose="05050102010706020507" pitchFamily="18" charset="2"/>
              <a:buChar char=""/>
              <a:tabLst>
                <a:tab pos="596900" algn="l"/>
                <a:tab pos="597535" algn="l"/>
              </a:tabLst>
            </a:pPr>
            <a:r>
              <a:rPr lang="en-US" sz="1200" u="sng" dirty="0">
                <a:solidFill>
                  <a:srgbClr val="24292F"/>
                </a:solidFill>
                <a:effectLst/>
                <a:ea typeface="Times New Roman" panose="02020603050405020304" pitchFamily="18" charset="0"/>
                <a:cs typeface="Times New Roman" panose="02020603050405020304" pitchFamily="18" charset="0"/>
              </a:rPr>
              <a:t>Management</a:t>
            </a:r>
            <a:r>
              <a:rPr lang="en-US" sz="1200" dirty="0">
                <a:solidFill>
                  <a:srgbClr val="24292F"/>
                </a:solidFill>
                <a:effectLst/>
                <a:ea typeface="Times New Roman" panose="02020603050405020304" pitchFamily="18" charset="0"/>
                <a:cs typeface="Times New Roman" panose="02020603050405020304" pitchFamily="18" charset="0"/>
              </a:rPr>
              <a:t> - Formally propose Domain to NBAC </a:t>
            </a:r>
            <a:endParaRPr lang="en-US" sz="1200" dirty="0">
              <a:effectLst/>
              <a:ea typeface="Calibri" panose="020F0502020204030204" pitchFamily="34" charset="0"/>
              <a:cs typeface="Times New Roman" panose="02020603050405020304" pitchFamily="18" charset="0"/>
            </a:endParaRPr>
          </a:p>
          <a:p>
            <a:pPr marL="742950" marR="341630" lvl="1" indent="-285750">
              <a:lnSpc>
                <a:spcPct val="98000"/>
              </a:lnSpc>
              <a:spcBef>
                <a:spcPts val="10"/>
              </a:spcBef>
              <a:spcAft>
                <a:spcPts val="0"/>
              </a:spcAft>
              <a:buSzPts val="1100"/>
              <a:buFont typeface="Symbol" panose="05050102010706020507" pitchFamily="18" charset="2"/>
              <a:buChar char=""/>
              <a:tabLst>
                <a:tab pos="596900" algn="l"/>
                <a:tab pos="597535" algn="l"/>
              </a:tabLst>
            </a:pPr>
            <a:r>
              <a:rPr lang="en-US" sz="1200" b="1" dirty="0">
                <a:solidFill>
                  <a:srgbClr val="24292F"/>
                </a:solidFill>
                <a:effectLst/>
                <a:ea typeface="Times New Roman" panose="02020603050405020304" pitchFamily="18" charset="0"/>
                <a:cs typeface="Times New Roman" panose="02020603050405020304" pitchFamily="18" charset="0"/>
              </a:rPr>
              <a:t>NBAC votes</a:t>
            </a:r>
            <a:r>
              <a:rPr lang="en-US" sz="1200" dirty="0">
                <a:solidFill>
                  <a:srgbClr val="24292F"/>
                </a:solidFill>
                <a:effectLst/>
                <a:ea typeface="Times New Roman" panose="02020603050405020304" pitchFamily="18" charset="0"/>
                <a:cs typeface="Times New Roman" panose="02020603050405020304" pitchFamily="18" charset="0"/>
              </a:rPr>
              <a:t>, (once evaluated and documents shared) simple majority needed to recommend domain to PGB for approval</a:t>
            </a:r>
            <a:endParaRPr lang="en-US" sz="1200" dirty="0">
              <a:effectLst/>
              <a:ea typeface="Calibri" panose="020F0502020204030204" pitchFamily="34" charset="0"/>
              <a:cs typeface="Times New Roman" panose="02020603050405020304" pitchFamily="18" charset="0"/>
            </a:endParaRPr>
          </a:p>
          <a:p>
            <a:pPr marL="742950" marR="341630" lvl="1" indent="-285750">
              <a:lnSpc>
                <a:spcPct val="98000"/>
              </a:lnSpc>
              <a:spcBef>
                <a:spcPts val="10"/>
              </a:spcBef>
              <a:spcAft>
                <a:spcPts val="0"/>
              </a:spcAft>
              <a:buSzPts val="1100"/>
              <a:buFont typeface="Symbol" panose="05050102010706020507" pitchFamily="18" charset="2"/>
              <a:buChar char=""/>
              <a:tabLst>
                <a:tab pos="596900" algn="l"/>
                <a:tab pos="597535" algn="l"/>
              </a:tabLst>
            </a:pPr>
            <a:r>
              <a:rPr lang="en-US" sz="1200" b="1" dirty="0">
                <a:solidFill>
                  <a:srgbClr val="24292F"/>
                </a:solidFill>
                <a:effectLst/>
                <a:ea typeface="Times New Roman" panose="02020603050405020304" pitchFamily="18" charset="0"/>
                <a:cs typeface="Times New Roman" panose="02020603050405020304" pitchFamily="18" charset="0"/>
              </a:rPr>
              <a:t>PGB votes</a:t>
            </a:r>
            <a:endParaRPr lang="en-US" sz="1200" dirty="0">
              <a:effectLst/>
              <a:ea typeface="Calibri" panose="020F0502020204030204" pitchFamily="34" charset="0"/>
              <a:cs typeface="Times New Roman" panose="02020603050405020304" pitchFamily="18" charset="0"/>
            </a:endParaRPr>
          </a:p>
          <a:p>
            <a:pPr>
              <a:lnSpc>
                <a:spcPct val="150000"/>
              </a:lnSpc>
            </a:pPr>
            <a:endParaRPr lang="en-US" sz="1200" dirty="0"/>
          </a:p>
        </p:txBody>
      </p:sp>
    </p:spTree>
    <p:extLst>
      <p:ext uri="{BB962C8B-B14F-4D97-AF65-F5344CB8AC3E}">
        <p14:creationId xmlns:p14="http://schemas.microsoft.com/office/powerpoint/2010/main" val="1137807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2628-F5D4-4A22-AF28-82C7EC9F831E}"/>
              </a:ext>
            </a:extLst>
          </p:cNvPr>
          <p:cNvSpPr>
            <a:spLocks noGrp="1"/>
          </p:cNvSpPr>
          <p:nvPr>
            <p:ph type="title"/>
          </p:nvPr>
        </p:nvSpPr>
        <p:spPr/>
        <p:txBody>
          <a:bodyPr/>
          <a:lstStyle/>
          <a:p>
            <a:r>
              <a:rPr lang="en-US" dirty="0"/>
              <a:t>NIEM OPEN Conservatorship</a:t>
            </a:r>
          </a:p>
        </p:txBody>
      </p:sp>
      <p:sp>
        <p:nvSpPr>
          <p:cNvPr id="4" name="Slide Number Placeholder 3">
            <a:extLst>
              <a:ext uri="{FF2B5EF4-FFF2-40B4-BE49-F238E27FC236}">
                <a16:creationId xmlns:a16="http://schemas.microsoft.com/office/drawing/2014/main" id="{733B818F-895E-401C-9BC2-45303388F6DB}"/>
              </a:ext>
            </a:extLst>
          </p:cNvPr>
          <p:cNvSpPr>
            <a:spLocks noGrp="1"/>
          </p:cNvSpPr>
          <p:nvPr>
            <p:ph type="sldNum" sz="quarter" idx="4"/>
          </p:nvPr>
        </p:nvSpPr>
        <p:spPr>
          <a:xfrm>
            <a:off x="9217806" y="6349688"/>
            <a:ext cx="2844800" cy="365125"/>
          </a:xfrm>
        </p:spPr>
        <p:txBody>
          <a:bodyPr/>
          <a:lstStyle/>
          <a:p>
            <a:fld id="{6E6030FC-FB78-5E4D-92EA-5D9433591EA9}" type="slidenum">
              <a:rPr lang="en-US" smtClean="0"/>
              <a:pPr/>
              <a:t>46</a:t>
            </a:fld>
            <a:endParaRPr lang="en-US" dirty="0"/>
          </a:p>
        </p:txBody>
      </p:sp>
      <p:sp>
        <p:nvSpPr>
          <p:cNvPr id="6" name="TextBox 5">
            <a:extLst>
              <a:ext uri="{FF2B5EF4-FFF2-40B4-BE49-F238E27FC236}">
                <a16:creationId xmlns:a16="http://schemas.microsoft.com/office/drawing/2014/main" id="{8EE3ECCE-61DE-0CB3-8603-906EEEECF047}"/>
              </a:ext>
            </a:extLst>
          </p:cNvPr>
          <p:cNvSpPr txBox="1"/>
          <p:nvPr/>
        </p:nvSpPr>
        <p:spPr>
          <a:xfrm>
            <a:off x="829341" y="2157978"/>
            <a:ext cx="10972800" cy="3651705"/>
          </a:xfrm>
          <a:prstGeom prst="rect">
            <a:avLst/>
          </a:prstGeom>
          <a:noFill/>
        </p:spPr>
        <p:txBody>
          <a:bodyPr wrap="square" rtlCol="0">
            <a:spAutoFit/>
          </a:bodyPr>
          <a:lstStyle/>
          <a:p>
            <a:pPr marL="0" marR="0" algn="just">
              <a:lnSpc>
                <a:spcPct val="150000"/>
              </a:lnSpc>
              <a:spcBef>
                <a:spcPts val="0"/>
              </a:spcBef>
              <a:spcAft>
                <a:spcPts val="0"/>
              </a:spcAft>
            </a:pPr>
            <a:r>
              <a:rPr lang="en-US" sz="2000" dirty="0">
                <a:solidFill>
                  <a:srgbClr val="24292F"/>
                </a:solidFill>
                <a:effectLst/>
                <a:ea typeface="Times New Roman" panose="02020603050405020304" pitchFamily="18" charset="0"/>
              </a:rPr>
              <a:t>As domains mature, some domains reach stasis where there is no requirement to create new model content or exchanges. Additionally, there may be circumstances where a domain is suspended, terminated, or otherwise becomes dormant. If a domain is inactive, without a Steward, or dormant for a year, the NBAC may retire the domain and act as conservator for the domain’s content.</a:t>
            </a:r>
            <a:endParaRPr lang="en-US" sz="2000" dirty="0">
              <a:effectLst/>
              <a:ea typeface="Arial" panose="020B0604020202020204" pitchFamily="34" charset="0"/>
            </a:endParaRPr>
          </a:p>
          <a:p>
            <a:pPr marL="0" marR="0" algn="just">
              <a:lnSpc>
                <a:spcPct val="150000"/>
              </a:lnSpc>
              <a:spcBef>
                <a:spcPts val="1800"/>
              </a:spcBef>
              <a:spcAft>
                <a:spcPts val="1200"/>
              </a:spcAft>
            </a:pPr>
            <a:r>
              <a:rPr lang="en-US" sz="2000" b="1" kern="1800" dirty="0">
                <a:solidFill>
                  <a:srgbClr val="24292F"/>
                </a:solidFill>
                <a:effectLst/>
                <a:ea typeface="Times New Roman" panose="02020603050405020304" pitchFamily="18" charset="0"/>
                <a:cs typeface="Times New Roman" panose="02020603050405020304" pitchFamily="18" charset="0"/>
              </a:rPr>
              <a:t> </a:t>
            </a:r>
            <a:endParaRPr lang="en-US" sz="2000" dirty="0">
              <a:effectLst/>
              <a:ea typeface="Calibri" panose="020F0502020204030204" pitchFamily="34" charset="0"/>
              <a:cs typeface="Times New Roman" panose="02020603050405020304" pitchFamily="18" charset="0"/>
            </a:endParaRPr>
          </a:p>
          <a:p>
            <a:pPr algn="just">
              <a:lnSpc>
                <a:spcPct val="150000"/>
              </a:lnSpc>
            </a:pPr>
            <a:endParaRPr lang="en-US" sz="2000" dirty="0"/>
          </a:p>
        </p:txBody>
      </p:sp>
    </p:spTree>
    <p:extLst>
      <p:ext uri="{BB962C8B-B14F-4D97-AF65-F5344CB8AC3E}">
        <p14:creationId xmlns:p14="http://schemas.microsoft.com/office/powerpoint/2010/main" val="486282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2628-F5D4-4A22-AF28-82C7EC9F831E}"/>
              </a:ext>
            </a:extLst>
          </p:cNvPr>
          <p:cNvSpPr>
            <a:spLocks noGrp="1"/>
          </p:cNvSpPr>
          <p:nvPr>
            <p:ph type="title"/>
          </p:nvPr>
        </p:nvSpPr>
        <p:spPr/>
        <p:txBody>
          <a:bodyPr/>
          <a:lstStyle/>
          <a:p>
            <a:r>
              <a:rPr lang="en-US" dirty="0"/>
              <a:t>NIEM OPEN Release Process </a:t>
            </a:r>
          </a:p>
        </p:txBody>
      </p:sp>
      <p:sp>
        <p:nvSpPr>
          <p:cNvPr id="4" name="Slide Number Placeholder 3">
            <a:extLst>
              <a:ext uri="{FF2B5EF4-FFF2-40B4-BE49-F238E27FC236}">
                <a16:creationId xmlns:a16="http://schemas.microsoft.com/office/drawing/2014/main" id="{733B818F-895E-401C-9BC2-45303388F6DB}"/>
              </a:ext>
            </a:extLst>
          </p:cNvPr>
          <p:cNvSpPr>
            <a:spLocks noGrp="1"/>
          </p:cNvSpPr>
          <p:nvPr>
            <p:ph type="sldNum" sz="quarter" idx="4"/>
          </p:nvPr>
        </p:nvSpPr>
        <p:spPr>
          <a:xfrm>
            <a:off x="9217806" y="6349688"/>
            <a:ext cx="2844800" cy="365125"/>
          </a:xfrm>
        </p:spPr>
        <p:txBody>
          <a:bodyPr/>
          <a:lstStyle/>
          <a:p>
            <a:fld id="{6E6030FC-FB78-5E4D-92EA-5D9433591EA9}" type="slidenum">
              <a:rPr lang="en-US" smtClean="0"/>
              <a:pPr/>
              <a:t>47</a:t>
            </a:fld>
            <a:endParaRPr lang="en-US" dirty="0"/>
          </a:p>
        </p:txBody>
      </p:sp>
      <p:cxnSp>
        <p:nvCxnSpPr>
          <p:cNvPr id="174" name="Straight Connector 173">
            <a:extLst>
              <a:ext uri="{FF2B5EF4-FFF2-40B4-BE49-F238E27FC236}">
                <a16:creationId xmlns:a16="http://schemas.microsoft.com/office/drawing/2014/main" id="{0BEF0CD2-882E-9755-EBEC-B4A66401DD3E}"/>
              </a:ext>
            </a:extLst>
          </p:cNvPr>
          <p:cNvCxnSpPr>
            <a:cxnSpLocks/>
          </p:cNvCxnSpPr>
          <p:nvPr/>
        </p:nvCxnSpPr>
        <p:spPr>
          <a:xfrm flipH="1">
            <a:off x="1576257" y="4074918"/>
            <a:ext cx="550274" cy="677058"/>
          </a:xfrm>
          <a:prstGeom prst="line">
            <a:avLst/>
          </a:prstGeom>
          <a:noFill/>
          <a:ln w="6350" cap="flat" cmpd="sng" algn="ctr">
            <a:solidFill>
              <a:sysClr val="windowText" lastClr="000000"/>
            </a:solidFill>
            <a:prstDash val="solid"/>
            <a:miter lim="800000"/>
          </a:ln>
          <a:effectLst/>
        </p:spPr>
      </p:cxnSp>
      <p:cxnSp>
        <p:nvCxnSpPr>
          <p:cNvPr id="175" name="Straight Connector 174">
            <a:extLst>
              <a:ext uri="{FF2B5EF4-FFF2-40B4-BE49-F238E27FC236}">
                <a16:creationId xmlns:a16="http://schemas.microsoft.com/office/drawing/2014/main" id="{71E9ED1D-0782-41B2-226E-7C813F12F325}"/>
              </a:ext>
            </a:extLst>
          </p:cNvPr>
          <p:cNvCxnSpPr>
            <a:cxnSpLocks/>
          </p:cNvCxnSpPr>
          <p:nvPr/>
        </p:nvCxnSpPr>
        <p:spPr>
          <a:xfrm>
            <a:off x="9607421" y="4077295"/>
            <a:ext cx="550274" cy="677058"/>
          </a:xfrm>
          <a:prstGeom prst="line">
            <a:avLst/>
          </a:prstGeom>
          <a:noFill/>
          <a:ln w="6350" cap="flat" cmpd="sng" algn="ctr">
            <a:solidFill>
              <a:sysClr val="windowText" lastClr="000000"/>
            </a:solidFill>
            <a:prstDash val="solid"/>
            <a:miter lim="800000"/>
          </a:ln>
          <a:effectLst/>
        </p:spPr>
      </p:cxnSp>
      <p:cxnSp>
        <p:nvCxnSpPr>
          <p:cNvPr id="176" name="Connector: Elbow 175">
            <a:extLst>
              <a:ext uri="{FF2B5EF4-FFF2-40B4-BE49-F238E27FC236}">
                <a16:creationId xmlns:a16="http://schemas.microsoft.com/office/drawing/2014/main" id="{1F21AB23-689B-868F-32A6-E90E375968A6}"/>
              </a:ext>
            </a:extLst>
          </p:cNvPr>
          <p:cNvCxnSpPr>
            <a:cxnSpLocks/>
          </p:cNvCxnSpPr>
          <p:nvPr/>
        </p:nvCxnSpPr>
        <p:spPr>
          <a:xfrm rot="16200000" flipH="1">
            <a:off x="7332218" y="4495977"/>
            <a:ext cx="764090" cy="111"/>
          </a:xfrm>
          <a:prstGeom prst="bentConnector3">
            <a:avLst>
              <a:gd name="adj1" fmla="val 50000"/>
            </a:avLst>
          </a:prstGeom>
          <a:noFill/>
          <a:ln w="6350" cap="flat" cmpd="sng" algn="ctr">
            <a:solidFill>
              <a:sysClr val="windowText" lastClr="000000"/>
            </a:solidFill>
            <a:prstDash val="solid"/>
            <a:miter lim="800000"/>
            <a:headEnd type="none" w="med" len="med"/>
            <a:tailEnd type="triangle" w="med" len="med"/>
          </a:ln>
          <a:effectLst/>
        </p:spPr>
      </p:cxnSp>
      <p:sp>
        <p:nvSpPr>
          <p:cNvPr id="177" name="TextBox 176">
            <a:extLst>
              <a:ext uri="{FF2B5EF4-FFF2-40B4-BE49-F238E27FC236}">
                <a16:creationId xmlns:a16="http://schemas.microsoft.com/office/drawing/2014/main" id="{8D3FD408-D64C-8809-2FF1-F4A6D8008228}"/>
              </a:ext>
            </a:extLst>
          </p:cNvPr>
          <p:cNvSpPr txBox="1"/>
          <p:nvPr/>
        </p:nvSpPr>
        <p:spPr>
          <a:xfrm>
            <a:off x="1447708" y="2974239"/>
            <a:ext cx="635109" cy="553998"/>
          </a:xfrm>
          <a:prstGeom prst="rect">
            <a:avLst/>
          </a:prstGeom>
          <a:solidFill>
            <a:srgbClr val="ED7D31">
              <a:lumMod val="20000"/>
              <a:lumOff val="80000"/>
            </a:srgbClr>
          </a:solidFill>
          <a:ln>
            <a:noFill/>
          </a:ln>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Domain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Content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Update</a:t>
            </a:r>
          </a:p>
        </p:txBody>
      </p:sp>
      <p:sp>
        <p:nvSpPr>
          <p:cNvPr id="178" name="TextBox 177">
            <a:extLst>
              <a:ext uri="{FF2B5EF4-FFF2-40B4-BE49-F238E27FC236}">
                <a16:creationId xmlns:a16="http://schemas.microsoft.com/office/drawing/2014/main" id="{140B692A-4F8E-5B18-687D-AD4D7E52B0D2}"/>
              </a:ext>
            </a:extLst>
          </p:cNvPr>
          <p:cNvSpPr txBox="1"/>
          <p:nvPr/>
        </p:nvSpPr>
        <p:spPr>
          <a:xfrm>
            <a:off x="1440215" y="2333095"/>
            <a:ext cx="606255" cy="400110"/>
          </a:xfrm>
          <a:prstGeom prst="rect">
            <a:avLst/>
          </a:prstGeom>
          <a:solidFill>
            <a:srgbClr val="ED7D31">
              <a:lumMod val="20000"/>
              <a:lumOff val="80000"/>
            </a:srgbClr>
          </a:solidFill>
          <a:ln>
            <a:noFill/>
          </a:ln>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New</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Content</a:t>
            </a:r>
          </a:p>
        </p:txBody>
      </p:sp>
      <p:sp>
        <p:nvSpPr>
          <p:cNvPr id="179" name="TextBox 178">
            <a:extLst>
              <a:ext uri="{FF2B5EF4-FFF2-40B4-BE49-F238E27FC236}">
                <a16:creationId xmlns:a16="http://schemas.microsoft.com/office/drawing/2014/main" id="{CFC17794-048A-51B0-A493-F681FC08C147}"/>
              </a:ext>
            </a:extLst>
          </p:cNvPr>
          <p:cNvSpPr txBox="1"/>
          <p:nvPr/>
        </p:nvSpPr>
        <p:spPr>
          <a:xfrm>
            <a:off x="3983637" y="1709512"/>
            <a:ext cx="1417376" cy="400110"/>
          </a:xfrm>
          <a:prstGeom prst="rect">
            <a:avLst/>
          </a:prstGeom>
          <a:solidFill>
            <a:srgbClr val="ED7D31">
              <a:lumMod val="20000"/>
              <a:lumOff val="80000"/>
            </a:srgbClr>
          </a:solidFill>
          <a:ln>
            <a:noFill/>
          </a:ln>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New NIEM</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 Content/Requirements</a:t>
            </a:r>
          </a:p>
        </p:txBody>
      </p:sp>
      <p:sp>
        <p:nvSpPr>
          <p:cNvPr id="180" name="TextBox 179">
            <a:extLst>
              <a:ext uri="{FF2B5EF4-FFF2-40B4-BE49-F238E27FC236}">
                <a16:creationId xmlns:a16="http://schemas.microsoft.com/office/drawing/2014/main" id="{F2EA33D0-D422-CF9B-559C-7A12C03D0F52}"/>
              </a:ext>
            </a:extLst>
          </p:cNvPr>
          <p:cNvSpPr txBox="1"/>
          <p:nvPr/>
        </p:nvSpPr>
        <p:spPr>
          <a:xfrm>
            <a:off x="2008045" y="3750579"/>
            <a:ext cx="673582" cy="461665"/>
          </a:xfrm>
          <a:prstGeom prst="rect">
            <a:avLst/>
          </a:prstGeom>
          <a:solidFill>
            <a:srgbClr val="70AD47">
              <a:lumMod val="60000"/>
              <a:lumOff val="40000"/>
            </a:srgbClr>
          </a:solidFill>
          <a:ln>
            <a:noFill/>
          </a:ln>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NIEM</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Domain</a:t>
            </a:r>
          </a:p>
        </p:txBody>
      </p:sp>
      <p:sp>
        <p:nvSpPr>
          <p:cNvPr id="181" name="TextBox 180">
            <a:extLst>
              <a:ext uri="{FF2B5EF4-FFF2-40B4-BE49-F238E27FC236}">
                <a16:creationId xmlns:a16="http://schemas.microsoft.com/office/drawing/2014/main" id="{CDF04D4E-E0DC-6E11-1C9B-CFEE18207DED}"/>
              </a:ext>
            </a:extLst>
          </p:cNvPr>
          <p:cNvSpPr txBox="1"/>
          <p:nvPr/>
        </p:nvSpPr>
        <p:spPr>
          <a:xfrm>
            <a:off x="2994108" y="2413056"/>
            <a:ext cx="954107" cy="646331"/>
          </a:xfrm>
          <a:prstGeom prst="rect">
            <a:avLst/>
          </a:prstGeom>
          <a:solidFill>
            <a:srgbClr val="70AD47">
              <a:lumMod val="20000"/>
              <a:lumOff val="80000"/>
            </a:srgbClr>
          </a:solidFill>
          <a:ln>
            <a:noFill/>
          </a:ln>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NBAC</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Tiger Team</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(As Needed)</a:t>
            </a:r>
          </a:p>
        </p:txBody>
      </p:sp>
      <p:sp>
        <p:nvSpPr>
          <p:cNvPr id="182" name="TextBox 181">
            <a:extLst>
              <a:ext uri="{FF2B5EF4-FFF2-40B4-BE49-F238E27FC236}">
                <a16:creationId xmlns:a16="http://schemas.microsoft.com/office/drawing/2014/main" id="{705C8489-2E3F-42D5-CB81-ACA52BD41370}"/>
              </a:ext>
            </a:extLst>
          </p:cNvPr>
          <p:cNvSpPr txBox="1"/>
          <p:nvPr/>
        </p:nvSpPr>
        <p:spPr>
          <a:xfrm>
            <a:off x="5238434" y="2414272"/>
            <a:ext cx="954107" cy="646331"/>
          </a:xfrm>
          <a:prstGeom prst="rect">
            <a:avLst/>
          </a:prstGeom>
          <a:solidFill>
            <a:srgbClr val="70AD47">
              <a:lumMod val="20000"/>
              <a:lumOff val="80000"/>
            </a:srgbClr>
          </a:solidFill>
          <a:ln>
            <a:noFill/>
          </a:ln>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NTAC</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Tiger Team</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(As Needed)</a:t>
            </a:r>
          </a:p>
        </p:txBody>
      </p:sp>
      <p:cxnSp>
        <p:nvCxnSpPr>
          <p:cNvPr id="183" name="Connector: Elbow 182">
            <a:extLst>
              <a:ext uri="{FF2B5EF4-FFF2-40B4-BE49-F238E27FC236}">
                <a16:creationId xmlns:a16="http://schemas.microsoft.com/office/drawing/2014/main" id="{75530D83-F089-7239-D6ED-31516178BD0A}"/>
              </a:ext>
            </a:extLst>
          </p:cNvPr>
          <p:cNvCxnSpPr>
            <a:cxnSpLocks/>
            <a:stCxn id="219" idx="0"/>
            <a:endCxn id="181" idx="2"/>
          </p:cNvCxnSpPr>
          <p:nvPr/>
        </p:nvCxnSpPr>
        <p:spPr>
          <a:xfrm rot="16200000" flipV="1">
            <a:off x="3438528" y="3092021"/>
            <a:ext cx="234786" cy="169517"/>
          </a:xfrm>
          <a:prstGeom prst="bentConnector3">
            <a:avLst>
              <a:gd name="adj1" fmla="val 50000"/>
            </a:avLst>
          </a:prstGeom>
          <a:noFill/>
          <a:ln w="6350" cap="flat" cmpd="sng" algn="ctr">
            <a:solidFill>
              <a:sysClr val="windowText" lastClr="000000"/>
            </a:solidFill>
            <a:prstDash val="solid"/>
            <a:miter lim="800000"/>
            <a:headEnd type="triangle" w="med" len="med"/>
            <a:tailEnd type="triangle" w="med" len="med"/>
          </a:ln>
          <a:effectLst/>
        </p:spPr>
      </p:cxnSp>
      <p:cxnSp>
        <p:nvCxnSpPr>
          <p:cNvPr id="184" name="Connector: Elbow 183">
            <a:extLst>
              <a:ext uri="{FF2B5EF4-FFF2-40B4-BE49-F238E27FC236}">
                <a16:creationId xmlns:a16="http://schemas.microsoft.com/office/drawing/2014/main" id="{A0EA7D03-AE10-55C6-1983-356684A7D40F}"/>
              </a:ext>
            </a:extLst>
          </p:cNvPr>
          <p:cNvCxnSpPr>
            <a:cxnSpLocks/>
            <a:stCxn id="181" idx="0"/>
            <a:endCxn id="179" idx="1"/>
          </p:cNvCxnSpPr>
          <p:nvPr/>
        </p:nvCxnSpPr>
        <p:spPr>
          <a:xfrm rot="5400000" flipH="1" flipV="1">
            <a:off x="3475655" y="1905075"/>
            <a:ext cx="503489" cy="512475"/>
          </a:xfrm>
          <a:prstGeom prst="bentConnector2">
            <a:avLst/>
          </a:prstGeom>
          <a:noFill/>
          <a:ln w="6350" cap="flat" cmpd="sng" algn="ctr">
            <a:solidFill>
              <a:sysClr val="windowText" lastClr="000000"/>
            </a:solidFill>
            <a:prstDash val="dash"/>
            <a:miter lim="800000"/>
            <a:headEnd type="none" w="med" len="med"/>
            <a:tailEnd type="triangle" w="med" len="med"/>
          </a:ln>
          <a:effectLst/>
        </p:spPr>
      </p:cxnSp>
      <p:cxnSp>
        <p:nvCxnSpPr>
          <p:cNvPr id="185" name="Connector: Elbow 184">
            <a:extLst>
              <a:ext uri="{FF2B5EF4-FFF2-40B4-BE49-F238E27FC236}">
                <a16:creationId xmlns:a16="http://schemas.microsoft.com/office/drawing/2014/main" id="{6BA3A7EE-3A72-09A6-5C33-0E3346BD17D8}"/>
              </a:ext>
            </a:extLst>
          </p:cNvPr>
          <p:cNvCxnSpPr>
            <a:cxnSpLocks/>
            <a:stCxn id="179" idx="3"/>
            <a:endCxn id="182" idx="0"/>
          </p:cNvCxnSpPr>
          <p:nvPr/>
        </p:nvCxnSpPr>
        <p:spPr>
          <a:xfrm>
            <a:off x="5401013" y="1909567"/>
            <a:ext cx="314475" cy="504705"/>
          </a:xfrm>
          <a:prstGeom prst="bentConnector2">
            <a:avLst/>
          </a:prstGeom>
          <a:noFill/>
          <a:ln w="6350" cap="flat" cmpd="sng" algn="ctr">
            <a:solidFill>
              <a:sysClr val="windowText" lastClr="000000"/>
            </a:solidFill>
            <a:prstDash val="dash"/>
            <a:miter lim="800000"/>
            <a:headEnd type="triangle" w="med" len="med"/>
            <a:tailEnd type="none" w="med" len="med"/>
          </a:ln>
          <a:effectLst/>
        </p:spPr>
      </p:cxnSp>
      <p:cxnSp>
        <p:nvCxnSpPr>
          <p:cNvPr id="186" name="Connector: Elbow 185">
            <a:extLst>
              <a:ext uri="{FF2B5EF4-FFF2-40B4-BE49-F238E27FC236}">
                <a16:creationId xmlns:a16="http://schemas.microsoft.com/office/drawing/2014/main" id="{C2FCEB0A-979B-83CE-D68A-A515CABCCE8C}"/>
              </a:ext>
            </a:extLst>
          </p:cNvPr>
          <p:cNvCxnSpPr>
            <a:cxnSpLocks/>
            <a:stCxn id="179" idx="2"/>
            <a:endCxn id="214" idx="3"/>
          </p:cNvCxnSpPr>
          <p:nvPr/>
        </p:nvCxnSpPr>
        <p:spPr>
          <a:xfrm rot="5400000">
            <a:off x="3489585" y="2778602"/>
            <a:ext cx="1871720" cy="533761"/>
          </a:xfrm>
          <a:prstGeom prst="bentConnector2">
            <a:avLst/>
          </a:prstGeom>
          <a:noFill/>
          <a:ln w="6350" cap="flat" cmpd="sng" algn="ctr">
            <a:solidFill>
              <a:sysClr val="windowText" lastClr="000000"/>
            </a:solidFill>
            <a:prstDash val="solid"/>
            <a:miter lim="800000"/>
            <a:headEnd type="none" w="med" len="med"/>
            <a:tailEnd type="triangle" w="med" len="med"/>
          </a:ln>
          <a:effectLst/>
        </p:spPr>
      </p:cxnSp>
      <p:cxnSp>
        <p:nvCxnSpPr>
          <p:cNvPr id="187" name="Connector: Elbow 186">
            <a:extLst>
              <a:ext uri="{FF2B5EF4-FFF2-40B4-BE49-F238E27FC236}">
                <a16:creationId xmlns:a16="http://schemas.microsoft.com/office/drawing/2014/main" id="{09A5B9BA-D76C-E4CB-844A-8F077B498713}"/>
              </a:ext>
            </a:extLst>
          </p:cNvPr>
          <p:cNvCxnSpPr>
            <a:cxnSpLocks/>
            <a:stCxn id="179" idx="2"/>
            <a:endCxn id="218" idx="1"/>
          </p:cNvCxnSpPr>
          <p:nvPr/>
        </p:nvCxnSpPr>
        <p:spPr>
          <a:xfrm rot="16200000" flipH="1">
            <a:off x="4050894" y="2751052"/>
            <a:ext cx="1868066" cy="585205"/>
          </a:xfrm>
          <a:prstGeom prst="bentConnector2">
            <a:avLst/>
          </a:prstGeom>
          <a:noFill/>
          <a:ln w="6350" cap="flat" cmpd="sng" algn="ctr">
            <a:solidFill>
              <a:sysClr val="windowText" lastClr="000000"/>
            </a:solidFill>
            <a:prstDash val="solid"/>
            <a:miter lim="800000"/>
            <a:headEnd type="none" w="med" len="med"/>
            <a:tailEnd type="triangle" w="med" len="med"/>
          </a:ln>
          <a:effectLst/>
        </p:spPr>
      </p:cxnSp>
      <p:cxnSp>
        <p:nvCxnSpPr>
          <p:cNvPr id="188" name="Connector: Elbow 187">
            <a:extLst>
              <a:ext uri="{FF2B5EF4-FFF2-40B4-BE49-F238E27FC236}">
                <a16:creationId xmlns:a16="http://schemas.microsoft.com/office/drawing/2014/main" id="{C3F45CE1-6535-C0C5-0FEC-AA35E22A34B1}"/>
              </a:ext>
            </a:extLst>
          </p:cNvPr>
          <p:cNvCxnSpPr>
            <a:cxnSpLocks/>
            <a:stCxn id="220" idx="2"/>
            <a:endCxn id="217" idx="0"/>
          </p:cNvCxnSpPr>
          <p:nvPr/>
        </p:nvCxnSpPr>
        <p:spPr>
          <a:xfrm rot="16200000" flipH="1">
            <a:off x="5441700" y="3555143"/>
            <a:ext cx="249988" cy="140742"/>
          </a:xfrm>
          <a:prstGeom prst="bentConnector3">
            <a:avLst>
              <a:gd name="adj1" fmla="val 50000"/>
            </a:avLst>
          </a:prstGeom>
          <a:noFill/>
          <a:ln w="6350" cap="flat" cmpd="sng" algn="ctr">
            <a:solidFill>
              <a:sysClr val="windowText" lastClr="000000"/>
            </a:solidFill>
            <a:prstDash val="solid"/>
            <a:miter lim="800000"/>
            <a:headEnd type="triangle" w="med" len="med"/>
            <a:tailEnd type="triangle" w="med" len="med"/>
          </a:ln>
          <a:effectLst/>
        </p:spPr>
      </p:cxnSp>
      <p:cxnSp>
        <p:nvCxnSpPr>
          <p:cNvPr id="189" name="Connector: Elbow 188">
            <a:extLst>
              <a:ext uri="{FF2B5EF4-FFF2-40B4-BE49-F238E27FC236}">
                <a16:creationId xmlns:a16="http://schemas.microsoft.com/office/drawing/2014/main" id="{16E57D73-A5AD-200F-2AFA-0805B3C849CF}"/>
              </a:ext>
            </a:extLst>
          </p:cNvPr>
          <p:cNvCxnSpPr>
            <a:cxnSpLocks/>
            <a:stCxn id="194" idx="0"/>
            <a:endCxn id="215" idx="2"/>
          </p:cNvCxnSpPr>
          <p:nvPr/>
        </p:nvCxnSpPr>
        <p:spPr>
          <a:xfrm rot="5400000" flipH="1" flipV="1">
            <a:off x="3058629" y="4991432"/>
            <a:ext cx="360823" cy="132469"/>
          </a:xfrm>
          <a:prstGeom prst="bentConnector3">
            <a:avLst>
              <a:gd name="adj1" fmla="val 50000"/>
            </a:avLst>
          </a:prstGeom>
          <a:noFill/>
          <a:ln w="6350" cap="flat" cmpd="sng" algn="ctr">
            <a:solidFill>
              <a:sysClr val="windowText" lastClr="000000"/>
            </a:solidFill>
            <a:prstDash val="solid"/>
            <a:miter lim="800000"/>
            <a:headEnd type="triangle" w="med" len="med"/>
            <a:tailEnd type="triangle" w="med" len="med"/>
          </a:ln>
          <a:effectLst/>
        </p:spPr>
      </p:cxnSp>
      <p:cxnSp>
        <p:nvCxnSpPr>
          <p:cNvPr id="190" name="Connector: Elbow 189">
            <a:extLst>
              <a:ext uri="{FF2B5EF4-FFF2-40B4-BE49-F238E27FC236}">
                <a16:creationId xmlns:a16="http://schemas.microsoft.com/office/drawing/2014/main" id="{CCF51047-6ABB-911A-C712-8302C5FFF20D}"/>
              </a:ext>
            </a:extLst>
          </p:cNvPr>
          <p:cNvCxnSpPr>
            <a:cxnSpLocks/>
            <a:stCxn id="180" idx="0"/>
            <a:endCxn id="177" idx="3"/>
          </p:cNvCxnSpPr>
          <p:nvPr/>
        </p:nvCxnSpPr>
        <p:spPr>
          <a:xfrm rot="16200000" flipV="1">
            <a:off x="1964157" y="3369899"/>
            <a:ext cx="499341" cy="262019"/>
          </a:xfrm>
          <a:prstGeom prst="bentConnector2">
            <a:avLst/>
          </a:prstGeom>
          <a:noFill/>
          <a:ln w="6350" cap="flat" cmpd="sng" algn="ctr">
            <a:solidFill>
              <a:sysClr val="windowText" lastClr="000000"/>
            </a:solidFill>
            <a:prstDash val="solid"/>
            <a:miter lim="800000"/>
            <a:headEnd type="triangle" w="med" len="med"/>
            <a:tailEnd type="triangle" w="med" len="med"/>
          </a:ln>
          <a:effectLst/>
        </p:spPr>
      </p:cxnSp>
      <p:sp>
        <p:nvSpPr>
          <p:cNvPr id="191" name="TextBox 190">
            <a:extLst>
              <a:ext uri="{FF2B5EF4-FFF2-40B4-BE49-F238E27FC236}">
                <a16:creationId xmlns:a16="http://schemas.microsoft.com/office/drawing/2014/main" id="{B1874158-3440-6849-4E8F-DAD122C4C210}"/>
              </a:ext>
            </a:extLst>
          </p:cNvPr>
          <p:cNvSpPr txBox="1"/>
          <p:nvPr/>
        </p:nvSpPr>
        <p:spPr>
          <a:xfrm>
            <a:off x="5167124" y="1057016"/>
            <a:ext cx="561372" cy="276999"/>
          </a:xfrm>
          <a:prstGeom prst="rect">
            <a:avLst/>
          </a:prstGeom>
          <a:solidFill>
            <a:srgbClr val="70AD47">
              <a:lumMod val="60000"/>
              <a:lumOff val="40000"/>
            </a:srgbClr>
          </a:solidFill>
          <a:ln>
            <a:noFill/>
          </a:ln>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Public</a:t>
            </a:r>
          </a:p>
        </p:txBody>
      </p:sp>
      <p:cxnSp>
        <p:nvCxnSpPr>
          <p:cNvPr id="192" name="Connector: Elbow 191">
            <a:extLst>
              <a:ext uri="{FF2B5EF4-FFF2-40B4-BE49-F238E27FC236}">
                <a16:creationId xmlns:a16="http://schemas.microsoft.com/office/drawing/2014/main" id="{7C35CCF1-262E-B1CB-6E2A-8E128A464A45}"/>
              </a:ext>
            </a:extLst>
          </p:cNvPr>
          <p:cNvCxnSpPr>
            <a:cxnSpLocks/>
            <a:stCxn id="191" idx="2"/>
            <a:endCxn id="179" idx="0"/>
          </p:cNvCxnSpPr>
          <p:nvPr/>
        </p:nvCxnSpPr>
        <p:spPr>
          <a:xfrm rot="5400000">
            <a:off x="4882320" y="1144021"/>
            <a:ext cx="375497" cy="755485"/>
          </a:xfrm>
          <a:prstGeom prst="bentConnector3">
            <a:avLst>
              <a:gd name="adj1" fmla="val 50000"/>
            </a:avLst>
          </a:prstGeom>
          <a:noFill/>
          <a:ln w="6350" cap="flat" cmpd="sng" algn="ctr">
            <a:solidFill>
              <a:sysClr val="windowText" lastClr="000000"/>
            </a:solidFill>
            <a:prstDash val="solid"/>
            <a:miter lim="800000"/>
            <a:tailEnd type="triangle"/>
          </a:ln>
          <a:effectLst/>
        </p:spPr>
      </p:cxnSp>
      <p:cxnSp>
        <p:nvCxnSpPr>
          <p:cNvPr id="193" name="Connector: Elbow 192">
            <a:extLst>
              <a:ext uri="{FF2B5EF4-FFF2-40B4-BE49-F238E27FC236}">
                <a16:creationId xmlns:a16="http://schemas.microsoft.com/office/drawing/2014/main" id="{E1949E30-0888-F407-2CF4-0BAC278E2F2A}"/>
              </a:ext>
            </a:extLst>
          </p:cNvPr>
          <p:cNvCxnSpPr>
            <a:cxnSpLocks/>
            <a:stCxn id="208" idx="1"/>
            <a:endCxn id="180" idx="3"/>
          </p:cNvCxnSpPr>
          <p:nvPr/>
        </p:nvCxnSpPr>
        <p:spPr>
          <a:xfrm rot="10800000">
            <a:off x="2681627" y="3981412"/>
            <a:ext cx="286734" cy="95884"/>
          </a:xfrm>
          <a:prstGeom prst="bentConnector3">
            <a:avLst>
              <a:gd name="adj1" fmla="val 50000"/>
            </a:avLst>
          </a:prstGeom>
          <a:noFill/>
          <a:ln w="6350" cap="flat" cmpd="sng" algn="ctr">
            <a:solidFill>
              <a:sysClr val="windowText" lastClr="000000"/>
            </a:solidFill>
            <a:prstDash val="solid"/>
            <a:miter lim="800000"/>
            <a:headEnd type="triangle" w="med" len="med"/>
            <a:tailEnd type="triangle" w="med" len="med"/>
          </a:ln>
          <a:effectLst/>
        </p:spPr>
      </p:cxnSp>
      <p:sp>
        <p:nvSpPr>
          <p:cNvPr id="194" name="TextBox 193">
            <a:extLst>
              <a:ext uri="{FF2B5EF4-FFF2-40B4-BE49-F238E27FC236}">
                <a16:creationId xmlns:a16="http://schemas.microsoft.com/office/drawing/2014/main" id="{76D7D676-3219-E89F-D519-BA4303CB8512}"/>
              </a:ext>
            </a:extLst>
          </p:cNvPr>
          <p:cNvSpPr txBox="1"/>
          <p:nvPr/>
        </p:nvSpPr>
        <p:spPr>
          <a:xfrm>
            <a:off x="2591989" y="5238077"/>
            <a:ext cx="1161633" cy="707886"/>
          </a:xfrm>
          <a:prstGeom prst="rect">
            <a:avLst/>
          </a:prstGeom>
          <a:solidFill>
            <a:srgbClr val="ED7D31">
              <a:lumMod val="20000"/>
              <a:lumOff val="80000"/>
            </a:srgbClr>
          </a:solid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NIEM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Domains COI</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Harmonization &amp; Collaboration</a:t>
            </a:r>
          </a:p>
        </p:txBody>
      </p:sp>
      <p:cxnSp>
        <p:nvCxnSpPr>
          <p:cNvPr id="195" name="Connector: Elbow 194">
            <a:extLst>
              <a:ext uri="{FF2B5EF4-FFF2-40B4-BE49-F238E27FC236}">
                <a16:creationId xmlns:a16="http://schemas.microsoft.com/office/drawing/2014/main" id="{24C0D95C-93D3-699E-9ACB-3B3905A704A4}"/>
              </a:ext>
            </a:extLst>
          </p:cNvPr>
          <p:cNvCxnSpPr>
            <a:cxnSpLocks/>
            <a:stCxn id="180" idx="0"/>
            <a:endCxn id="178" idx="3"/>
          </p:cNvCxnSpPr>
          <p:nvPr/>
        </p:nvCxnSpPr>
        <p:spPr>
          <a:xfrm rot="16200000" flipV="1">
            <a:off x="1586939" y="2992682"/>
            <a:ext cx="1217429" cy="298366"/>
          </a:xfrm>
          <a:prstGeom prst="bentConnector2">
            <a:avLst/>
          </a:prstGeom>
          <a:noFill/>
          <a:ln w="6350" cap="flat" cmpd="sng" algn="ctr">
            <a:solidFill>
              <a:sysClr val="windowText" lastClr="000000"/>
            </a:solidFill>
            <a:prstDash val="solid"/>
            <a:miter lim="800000"/>
            <a:headEnd type="triangle" w="med" len="med"/>
            <a:tailEnd type="triangle" w="med" len="med"/>
          </a:ln>
          <a:effectLst/>
        </p:spPr>
      </p:cxnSp>
      <p:cxnSp>
        <p:nvCxnSpPr>
          <p:cNvPr id="196" name="Connector: Elbow 195">
            <a:extLst>
              <a:ext uri="{FF2B5EF4-FFF2-40B4-BE49-F238E27FC236}">
                <a16:creationId xmlns:a16="http://schemas.microsoft.com/office/drawing/2014/main" id="{3BA1CD22-34E2-56B0-F52E-7830B1FFB409}"/>
              </a:ext>
            </a:extLst>
          </p:cNvPr>
          <p:cNvCxnSpPr>
            <a:cxnSpLocks/>
            <a:stCxn id="232" idx="3"/>
            <a:endCxn id="221" idx="1"/>
          </p:cNvCxnSpPr>
          <p:nvPr/>
        </p:nvCxnSpPr>
        <p:spPr>
          <a:xfrm>
            <a:off x="5190505" y="5027475"/>
            <a:ext cx="386733" cy="132065"/>
          </a:xfrm>
          <a:prstGeom prst="bentConnector3">
            <a:avLst>
              <a:gd name="adj1" fmla="val 50000"/>
            </a:avLst>
          </a:prstGeom>
          <a:noFill/>
          <a:ln w="6350" cap="flat" cmpd="sng" algn="ctr">
            <a:solidFill>
              <a:sysClr val="windowText" lastClr="000000"/>
            </a:solidFill>
            <a:prstDash val="solid"/>
            <a:miter lim="800000"/>
            <a:headEnd type="triangle" w="med" len="med"/>
            <a:tailEnd type="triangle" w="med" len="med"/>
          </a:ln>
          <a:effectLst/>
        </p:spPr>
      </p:cxnSp>
      <p:cxnSp>
        <p:nvCxnSpPr>
          <p:cNvPr id="197" name="Connector: Elbow 196">
            <a:extLst>
              <a:ext uri="{FF2B5EF4-FFF2-40B4-BE49-F238E27FC236}">
                <a16:creationId xmlns:a16="http://schemas.microsoft.com/office/drawing/2014/main" id="{3F7B7A9E-C51F-A7F4-D3A2-F368C58E991C}"/>
              </a:ext>
            </a:extLst>
          </p:cNvPr>
          <p:cNvCxnSpPr>
            <a:cxnSpLocks/>
            <a:endCxn id="222" idx="1"/>
          </p:cNvCxnSpPr>
          <p:nvPr/>
        </p:nvCxnSpPr>
        <p:spPr>
          <a:xfrm rot="5400000" flipH="1" flipV="1">
            <a:off x="6525149" y="4429427"/>
            <a:ext cx="560590" cy="133334"/>
          </a:xfrm>
          <a:prstGeom prst="bentConnector2">
            <a:avLst/>
          </a:prstGeom>
          <a:noFill/>
          <a:ln w="6350" cap="flat" cmpd="sng" algn="ctr">
            <a:solidFill>
              <a:sysClr val="windowText" lastClr="000000"/>
            </a:solidFill>
            <a:prstDash val="solid"/>
            <a:miter lim="800000"/>
            <a:headEnd type="triangle" w="med" len="med"/>
            <a:tailEnd type="triangle" w="med" len="med"/>
          </a:ln>
          <a:effectLst/>
        </p:spPr>
      </p:cxnSp>
      <p:sp>
        <p:nvSpPr>
          <p:cNvPr id="198" name="TextBox 197">
            <a:extLst>
              <a:ext uri="{FF2B5EF4-FFF2-40B4-BE49-F238E27FC236}">
                <a16:creationId xmlns:a16="http://schemas.microsoft.com/office/drawing/2014/main" id="{D5828DC6-6873-CF3C-0FB0-F6F22EC8BA01}"/>
              </a:ext>
            </a:extLst>
          </p:cNvPr>
          <p:cNvSpPr txBox="1"/>
          <p:nvPr/>
        </p:nvSpPr>
        <p:spPr>
          <a:xfrm>
            <a:off x="4850383" y="5598824"/>
            <a:ext cx="1307993" cy="707886"/>
          </a:xfrm>
          <a:prstGeom prst="rect">
            <a:avLst/>
          </a:prstGeom>
          <a:solidFill>
            <a:srgbClr val="ED7D31">
              <a:lumMod val="20000"/>
              <a:lumOff val="80000"/>
            </a:srgbClr>
          </a:solid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Update/Publish</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NIEM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(Model &amp; Code list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Documentation)</a:t>
            </a:r>
          </a:p>
        </p:txBody>
      </p:sp>
      <p:cxnSp>
        <p:nvCxnSpPr>
          <p:cNvPr id="199" name="Connector: Elbow 198">
            <a:extLst>
              <a:ext uri="{FF2B5EF4-FFF2-40B4-BE49-F238E27FC236}">
                <a16:creationId xmlns:a16="http://schemas.microsoft.com/office/drawing/2014/main" id="{7F652606-D7CD-0BC8-75FF-4A60F47190FF}"/>
              </a:ext>
            </a:extLst>
          </p:cNvPr>
          <p:cNvCxnSpPr>
            <a:cxnSpLocks/>
            <a:endCxn id="198" idx="3"/>
          </p:cNvCxnSpPr>
          <p:nvPr/>
        </p:nvCxnSpPr>
        <p:spPr>
          <a:xfrm rot="5400000">
            <a:off x="5850197" y="5516739"/>
            <a:ext cx="744208" cy="127849"/>
          </a:xfrm>
          <a:prstGeom prst="bentConnector2">
            <a:avLst/>
          </a:prstGeom>
          <a:noFill/>
          <a:ln w="6350" cap="flat" cmpd="sng" algn="ctr">
            <a:solidFill>
              <a:sysClr val="windowText" lastClr="000000"/>
            </a:solidFill>
            <a:prstDash val="solid"/>
            <a:miter lim="800000"/>
            <a:headEnd type="triangle" w="med" len="med"/>
            <a:tailEnd type="triangle" w="med" len="med"/>
          </a:ln>
          <a:effectLst/>
        </p:spPr>
      </p:cxnSp>
      <p:cxnSp>
        <p:nvCxnSpPr>
          <p:cNvPr id="200" name="Connector: Elbow 199">
            <a:extLst>
              <a:ext uri="{FF2B5EF4-FFF2-40B4-BE49-F238E27FC236}">
                <a16:creationId xmlns:a16="http://schemas.microsoft.com/office/drawing/2014/main" id="{7A9D452D-4115-CDF0-A957-C29489FB21AB}"/>
              </a:ext>
            </a:extLst>
          </p:cNvPr>
          <p:cNvCxnSpPr>
            <a:cxnSpLocks/>
            <a:stCxn id="252" idx="3"/>
            <a:endCxn id="211" idx="2"/>
          </p:cNvCxnSpPr>
          <p:nvPr/>
        </p:nvCxnSpPr>
        <p:spPr>
          <a:xfrm flipV="1">
            <a:off x="8084000" y="5223647"/>
            <a:ext cx="997953" cy="575471"/>
          </a:xfrm>
          <a:prstGeom prst="bentConnector2">
            <a:avLst/>
          </a:prstGeom>
          <a:noFill/>
          <a:ln w="6350" cap="flat" cmpd="sng" algn="ctr">
            <a:solidFill>
              <a:sysClr val="windowText" lastClr="000000"/>
            </a:solidFill>
            <a:prstDash val="solid"/>
            <a:miter lim="800000"/>
            <a:headEnd type="triangle" w="med" len="med"/>
            <a:tailEnd type="none" w="med" len="med"/>
          </a:ln>
          <a:effectLst/>
        </p:spPr>
      </p:cxnSp>
      <p:cxnSp>
        <p:nvCxnSpPr>
          <p:cNvPr id="201" name="Connector: Elbow 200">
            <a:extLst>
              <a:ext uri="{FF2B5EF4-FFF2-40B4-BE49-F238E27FC236}">
                <a16:creationId xmlns:a16="http://schemas.microsoft.com/office/drawing/2014/main" id="{1343EA50-050D-8678-122D-40D21D894BFD}"/>
              </a:ext>
            </a:extLst>
          </p:cNvPr>
          <p:cNvCxnSpPr>
            <a:cxnSpLocks/>
            <a:stCxn id="252" idx="1"/>
            <a:endCxn id="234" idx="2"/>
          </p:cNvCxnSpPr>
          <p:nvPr/>
        </p:nvCxnSpPr>
        <p:spPr>
          <a:xfrm rot="10800000">
            <a:off x="6630592" y="5240042"/>
            <a:ext cx="702883" cy="559077"/>
          </a:xfrm>
          <a:prstGeom prst="bentConnector2">
            <a:avLst/>
          </a:prstGeom>
          <a:noFill/>
          <a:ln w="6350" cap="flat" cmpd="sng" algn="ctr">
            <a:solidFill>
              <a:sysClr val="windowText" lastClr="000000"/>
            </a:solidFill>
            <a:prstDash val="solid"/>
            <a:miter lim="800000"/>
            <a:headEnd type="none" w="med" len="med"/>
            <a:tailEnd type="triangle" w="med" len="med"/>
          </a:ln>
          <a:effectLst/>
        </p:spPr>
      </p:cxnSp>
      <p:cxnSp>
        <p:nvCxnSpPr>
          <p:cNvPr id="202" name="Connector: Elbow 201">
            <a:extLst>
              <a:ext uri="{FF2B5EF4-FFF2-40B4-BE49-F238E27FC236}">
                <a16:creationId xmlns:a16="http://schemas.microsoft.com/office/drawing/2014/main" id="{B7139684-4D16-62AD-9717-BED520EC6966}"/>
              </a:ext>
            </a:extLst>
          </p:cNvPr>
          <p:cNvCxnSpPr>
            <a:cxnSpLocks/>
            <a:stCxn id="241" idx="0"/>
            <a:endCxn id="210" idx="2"/>
          </p:cNvCxnSpPr>
          <p:nvPr/>
        </p:nvCxnSpPr>
        <p:spPr>
          <a:xfrm rot="5400000" flipH="1" flipV="1">
            <a:off x="9413458" y="3263085"/>
            <a:ext cx="431232" cy="550828"/>
          </a:xfrm>
          <a:prstGeom prst="bentConnector3">
            <a:avLst>
              <a:gd name="adj1" fmla="val 50000"/>
            </a:avLst>
          </a:prstGeom>
          <a:noFill/>
          <a:ln w="6350" cap="flat" cmpd="sng" algn="ctr">
            <a:solidFill>
              <a:sysClr val="windowText" lastClr="000000"/>
            </a:solidFill>
            <a:prstDash val="solid"/>
            <a:miter lim="800000"/>
            <a:headEnd type="none" w="med" len="med"/>
            <a:tailEnd type="triangle" w="med" len="med"/>
          </a:ln>
          <a:effectLst/>
        </p:spPr>
      </p:cxnSp>
      <p:cxnSp>
        <p:nvCxnSpPr>
          <p:cNvPr id="203" name="Connector: Elbow 202">
            <a:extLst>
              <a:ext uri="{FF2B5EF4-FFF2-40B4-BE49-F238E27FC236}">
                <a16:creationId xmlns:a16="http://schemas.microsoft.com/office/drawing/2014/main" id="{21B258CB-143D-EC80-102E-E702F52076C1}"/>
              </a:ext>
            </a:extLst>
          </p:cNvPr>
          <p:cNvCxnSpPr>
            <a:cxnSpLocks/>
            <a:stCxn id="232" idx="2"/>
            <a:endCxn id="198" idx="1"/>
          </p:cNvCxnSpPr>
          <p:nvPr/>
        </p:nvCxnSpPr>
        <p:spPr>
          <a:xfrm rot="16200000" flipH="1">
            <a:off x="4412118" y="5514502"/>
            <a:ext cx="694460" cy="182069"/>
          </a:xfrm>
          <a:prstGeom prst="bentConnector2">
            <a:avLst/>
          </a:prstGeom>
          <a:noFill/>
          <a:ln w="6350" cap="flat" cmpd="sng" algn="ctr">
            <a:solidFill>
              <a:sysClr val="windowText" lastClr="000000"/>
            </a:solidFill>
            <a:prstDash val="solid"/>
            <a:miter lim="800000"/>
            <a:headEnd type="triangle" w="med" len="med"/>
            <a:tailEnd type="triangle" w="med" len="med"/>
          </a:ln>
          <a:effectLst/>
        </p:spPr>
      </p:cxnSp>
      <p:cxnSp>
        <p:nvCxnSpPr>
          <p:cNvPr id="204" name="Connector: Elbow 203">
            <a:extLst>
              <a:ext uri="{FF2B5EF4-FFF2-40B4-BE49-F238E27FC236}">
                <a16:creationId xmlns:a16="http://schemas.microsoft.com/office/drawing/2014/main" id="{FF5C3C73-CA8C-D86D-9907-BD79D8907A43}"/>
              </a:ext>
            </a:extLst>
          </p:cNvPr>
          <p:cNvCxnSpPr>
            <a:cxnSpLocks/>
            <a:stCxn id="213" idx="0"/>
            <a:endCxn id="219" idx="2"/>
          </p:cNvCxnSpPr>
          <p:nvPr/>
        </p:nvCxnSpPr>
        <p:spPr>
          <a:xfrm rot="16200000" flipV="1">
            <a:off x="3579887" y="3534738"/>
            <a:ext cx="280216" cy="158632"/>
          </a:xfrm>
          <a:prstGeom prst="bentConnector3">
            <a:avLst>
              <a:gd name="adj1" fmla="val 50000"/>
            </a:avLst>
          </a:prstGeom>
          <a:noFill/>
          <a:ln w="6350" cap="flat" cmpd="sng" algn="ctr">
            <a:solidFill>
              <a:sysClr val="windowText" lastClr="000000"/>
            </a:solidFill>
            <a:prstDash val="solid"/>
            <a:miter lim="800000"/>
            <a:headEnd type="triangle" w="med" len="med"/>
            <a:tailEnd type="triangle" w="med" len="med"/>
          </a:ln>
          <a:effectLst/>
        </p:spPr>
      </p:cxnSp>
      <p:cxnSp>
        <p:nvCxnSpPr>
          <p:cNvPr id="205" name="Connector: Elbow 204">
            <a:extLst>
              <a:ext uri="{FF2B5EF4-FFF2-40B4-BE49-F238E27FC236}">
                <a16:creationId xmlns:a16="http://schemas.microsoft.com/office/drawing/2014/main" id="{13B0D176-D3BE-B837-16AD-8CF67BD9D1F3}"/>
              </a:ext>
            </a:extLst>
          </p:cNvPr>
          <p:cNvCxnSpPr>
            <a:cxnSpLocks/>
            <a:stCxn id="182" idx="2"/>
            <a:endCxn id="220" idx="0"/>
          </p:cNvCxnSpPr>
          <p:nvPr/>
        </p:nvCxnSpPr>
        <p:spPr>
          <a:xfrm rot="5400000">
            <a:off x="5475834" y="3081093"/>
            <a:ext cx="260144" cy="219165"/>
          </a:xfrm>
          <a:prstGeom prst="bentConnector3">
            <a:avLst>
              <a:gd name="adj1" fmla="val 50000"/>
            </a:avLst>
          </a:prstGeom>
          <a:noFill/>
          <a:ln w="6350" cap="flat" cmpd="sng" algn="ctr">
            <a:solidFill>
              <a:sysClr val="windowText" lastClr="000000"/>
            </a:solidFill>
            <a:prstDash val="solid"/>
            <a:miter lim="800000"/>
            <a:headEnd type="triangle" w="med" len="med"/>
            <a:tailEnd type="triangle" w="med" len="med"/>
          </a:ln>
          <a:effectLst/>
        </p:spPr>
      </p:cxnSp>
      <p:cxnSp>
        <p:nvCxnSpPr>
          <p:cNvPr id="206" name="Connector: Elbow 205">
            <a:extLst>
              <a:ext uri="{FF2B5EF4-FFF2-40B4-BE49-F238E27FC236}">
                <a16:creationId xmlns:a16="http://schemas.microsoft.com/office/drawing/2014/main" id="{C991E497-10CF-4AE8-5983-A953458903A5}"/>
              </a:ext>
            </a:extLst>
          </p:cNvPr>
          <p:cNvCxnSpPr>
            <a:cxnSpLocks/>
            <a:stCxn id="215" idx="0"/>
          </p:cNvCxnSpPr>
          <p:nvPr/>
        </p:nvCxnSpPr>
        <p:spPr>
          <a:xfrm rot="5400000" flipH="1" flipV="1">
            <a:off x="3232136" y="4288938"/>
            <a:ext cx="481682" cy="335404"/>
          </a:xfrm>
          <a:prstGeom prst="bentConnector3">
            <a:avLst>
              <a:gd name="adj1" fmla="val 50000"/>
            </a:avLst>
          </a:prstGeom>
          <a:noFill/>
          <a:ln w="6350" cap="flat" cmpd="sng" algn="ctr">
            <a:solidFill>
              <a:sysClr val="windowText" lastClr="000000"/>
            </a:solidFill>
            <a:prstDash val="solid"/>
            <a:miter lim="800000"/>
            <a:headEnd type="triangle" w="med" len="med"/>
            <a:tailEnd type="triangle" w="med" len="med"/>
          </a:ln>
          <a:effectLst/>
        </p:spPr>
      </p:cxnSp>
      <p:cxnSp>
        <p:nvCxnSpPr>
          <p:cNvPr id="207" name="Connector: Elbow 206">
            <a:extLst>
              <a:ext uri="{FF2B5EF4-FFF2-40B4-BE49-F238E27FC236}">
                <a16:creationId xmlns:a16="http://schemas.microsoft.com/office/drawing/2014/main" id="{BAC02374-DB21-BE0F-6A60-DAFBE20F2EFE}"/>
              </a:ext>
            </a:extLst>
          </p:cNvPr>
          <p:cNvCxnSpPr>
            <a:cxnSpLocks/>
            <a:stCxn id="221" idx="3"/>
            <a:endCxn id="233" idx="1"/>
          </p:cNvCxnSpPr>
          <p:nvPr/>
        </p:nvCxnSpPr>
        <p:spPr>
          <a:xfrm flipV="1">
            <a:off x="5756946" y="5009209"/>
            <a:ext cx="363371" cy="150331"/>
          </a:xfrm>
          <a:prstGeom prst="bentConnector3">
            <a:avLst>
              <a:gd name="adj1" fmla="val 50000"/>
            </a:avLst>
          </a:prstGeom>
          <a:noFill/>
          <a:ln w="6350" cap="flat" cmpd="sng" algn="ctr">
            <a:solidFill>
              <a:sysClr val="windowText" lastClr="000000"/>
            </a:solidFill>
            <a:prstDash val="solid"/>
            <a:miter lim="800000"/>
            <a:headEnd type="triangle" w="med" len="med"/>
            <a:tailEnd type="triangle" w="med" len="med"/>
          </a:ln>
          <a:effectLst/>
        </p:spPr>
      </p:cxnSp>
      <p:sp>
        <p:nvSpPr>
          <p:cNvPr id="208" name="Diamond 207">
            <a:extLst>
              <a:ext uri="{FF2B5EF4-FFF2-40B4-BE49-F238E27FC236}">
                <a16:creationId xmlns:a16="http://schemas.microsoft.com/office/drawing/2014/main" id="{64DCC78F-167F-A6CD-5AD6-DD38BA4265D5}"/>
              </a:ext>
            </a:extLst>
          </p:cNvPr>
          <p:cNvSpPr/>
          <p:nvPr/>
        </p:nvSpPr>
        <p:spPr>
          <a:xfrm>
            <a:off x="2968361" y="3987409"/>
            <a:ext cx="179708" cy="179773"/>
          </a:xfrm>
          <a:prstGeom prst="diamond">
            <a:avLst/>
          </a:prstGeom>
          <a:solidFill>
            <a:srgbClr val="E7E6E6">
              <a:lumMod val="90000"/>
            </a:srgbClr>
          </a:solidFill>
          <a:ln w="12700" cap="flat" cmpd="sng" algn="ctr">
            <a:solidFill>
              <a:srgbClr val="E7E6E6">
                <a:lumMod val="9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cxnSp>
        <p:nvCxnSpPr>
          <p:cNvPr id="209" name="Connector: Elbow 208">
            <a:extLst>
              <a:ext uri="{FF2B5EF4-FFF2-40B4-BE49-F238E27FC236}">
                <a16:creationId xmlns:a16="http://schemas.microsoft.com/office/drawing/2014/main" id="{2479C76B-8CFC-B787-E79E-7AEA3710EA1F}"/>
              </a:ext>
            </a:extLst>
          </p:cNvPr>
          <p:cNvCxnSpPr>
            <a:cxnSpLocks/>
            <a:stCxn id="214" idx="1"/>
            <a:endCxn id="208" idx="3"/>
          </p:cNvCxnSpPr>
          <p:nvPr/>
        </p:nvCxnSpPr>
        <p:spPr>
          <a:xfrm rot="10800000" flipV="1">
            <a:off x="3148070" y="3981342"/>
            <a:ext cx="291707" cy="95954"/>
          </a:xfrm>
          <a:prstGeom prst="bentConnector3">
            <a:avLst>
              <a:gd name="adj1" fmla="val 50000"/>
            </a:avLst>
          </a:prstGeom>
          <a:noFill/>
          <a:ln w="6350" cap="flat" cmpd="sng" algn="ctr">
            <a:solidFill>
              <a:sysClr val="windowText" lastClr="000000"/>
            </a:solidFill>
            <a:prstDash val="solid"/>
            <a:miter lim="800000"/>
            <a:headEnd type="triangle" w="med" len="med"/>
            <a:tailEnd type="triangle" w="med" len="med"/>
          </a:ln>
          <a:effectLst/>
        </p:spPr>
      </p:cxnSp>
      <p:sp>
        <p:nvSpPr>
          <p:cNvPr id="210" name="TextBox 209">
            <a:extLst>
              <a:ext uri="{FF2B5EF4-FFF2-40B4-BE49-F238E27FC236}">
                <a16:creationId xmlns:a16="http://schemas.microsoft.com/office/drawing/2014/main" id="{DA2B3078-F19D-B04F-7310-1F27159DA1D8}"/>
              </a:ext>
            </a:extLst>
          </p:cNvPr>
          <p:cNvSpPr txBox="1"/>
          <p:nvPr/>
        </p:nvSpPr>
        <p:spPr>
          <a:xfrm>
            <a:off x="9548355" y="2614997"/>
            <a:ext cx="712265" cy="707886"/>
          </a:xfrm>
          <a:prstGeom prst="rect">
            <a:avLst/>
          </a:prstGeom>
          <a:solidFill>
            <a:srgbClr val="ED7D31">
              <a:lumMod val="20000"/>
              <a:lumOff val="80000"/>
            </a:srgbClr>
          </a:solid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Publish/</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Announce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Release/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prstClr val="black"/>
                </a:solidFill>
                <a:effectLst/>
                <a:uLnTx/>
                <a:uFillTx/>
                <a:latin typeface="Calibri" panose="020F0502020204030204"/>
              </a:rPr>
              <a:t>Proj</a:t>
            </a:r>
            <a:r>
              <a:rPr kumimoji="0" lang="en-US" sz="1000" b="0" i="0" u="none" strike="noStrike" kern="0" cap="none" spc="0" normalizeH="0" baseline="0" noProof="0" dirty="0">
                <a:ln>
                  <a:noFill/>
                </a:ln>
                <a:solidFill>
                  <a:prstClr val="black"/>
                </a:solidFill>
                <a:effectLst/>
                <a:uLnTx/>
                <a:uFillTx/>
                <a:latin typeface="Calibri" panose="020F0502020204030204"/>
              </a:rPr>
              <a:t> Spec</a:t>
            </a:r>
          </a:p>
        </p:txBody>
      </p:sp>
      <p:sp>
        <p:nvSpPr>
          <p:cNvPr id="211" name="TextBox 210">
            <a:extLst>
              <a:ext uri="{FF2B5EF4-FFF2-40B4-BE49-F238E27FC236}">
                <a16:creationId xmlns:a16="http://schemas.microsoft.com/office/drawing/2014/main" id="{1CCCE24C-AD2B-E3B6-16F9-FE34F9E1D0EF}"/>
              </a:ext>
            </a:extLst>
          </p:cNvPr>
          <p:cNvSpPr txBox="1"/>
          <p:nvPr/>
        </p:nvSpPr>
        <p:spPr>
          <a:xfrm>
            <a:off x="8722559" y="4669649"/>
            <a:ext cx="718788" cy="553998"/>
          </a:xfrm>
          <a:prstGeom prst="rect">
            <a:avLst/>
          </a:prstGeom>
          <a:solidFill>
            <a:srgbClr val="ED7D31">
              <a:lumMod val="20000"/>
              <a:lumOff val="80000"/>
            </a:srgbClr>
          </a:solid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Candidate OS Public </a:t>
            </a:r>
            <a:br>
              <a:rPr kumimoji="0" lang="en-US" sz="1000" b="0" i="0" u="none" strike="noStrike" kern="0" cap="none" spc="0" normalizeH="0" baseline="0" noProof="0" dirty="0">
                <a:ln>
                  <a:noFill/>
                </a:ln>
                <a:solidFill>
                  <a:prstClr val="black"/>
                </a:solidFill>
                <a:effectLst/>
                <a:uLnTx/>
                <a:uFillTx/>
                <a:latin typeface="Calibri" panose="020F0502020204030204"/>
              </a:rPr>
            </a:br>
            <a:r>
              <a:rPr kumimoji="0" lang="en-US" sz="1000" b="0" i="0" u="none" strike="noStrike" kern="0" cap="none" spc="0" normalizeH="0" baseline="0" noProof="0" dirty="0">
                <a:ln>
                  <a:noFill/>
                </a:ln>
                <a:solidFill>
                  <a:prstClr val="black"/>
                </a:solidFill>
                <a:effectLst/>
                <a:uLnTx/>
                <a:uFillTx/>
                <a:latin typeface="Calibri" panose="020F0502020204030204"/>
              </a:rPr>
              <a:t>review</a:t>
            </a:r>
          </a:p>
        </p:txBody>
      </p:sp>
      <p:grpSp>
        <p:nvGrpSpPr>
          <p:cNvPr id="212" name="Group 211">
            <a:extLst>
              <a:ext uri="{FF2B5EF4-FFF2-40B4-BE49-F238E27FC236}">
                <a16:creationId xmlns:a16="http://schemas.microsoft.com/office/drawing/2014/main" id="{64D83258-8386-C600-C0B7-521D59600F9D}"/>
              </a:ext>
            </a:extLst>
          </p:cNvPr>
          <p:cNvGrpSpPr/>
          <p:nvPr/>
        </p:nvGrpSpPr>
        <p:grpSpPr>
          <a:xfrm>
            <a:off x="3439776" y="3754162"/>
            <a:ext cx="718929" cy="461665"/>
            <a:chOff x="1597462" y="7147455"/>
            <a:chExt cx="718929" cy="461665"/>
          </a:xfrm>
        </p:grpSpPr>
        <p:sp>
          <p:nvSpPr>
            <p:cNvPr id="213" name="TextBox 212">
              <a:extLst>
                <a:ext uri="{FF2B5EF4-FFF2-40B4-BE49-F238E27FC236}">
                  <a16:creationId xmlns:a16="http://schemas.microsoft.com/office/drawing/2014/main" id="{A1184A3D-7A91-4AEF-560D-68980AB9F38D}"/>
                </a:ext>
              </a:extLst>
            </p:cNvPr>
            <p:cNvSpPr txBox="1"/>
            <p:nvPr/>
          </p:nvSpPr>
          <p:spPr>
            <a:xfrm>
              <a:off x="1597603" y="7147455"/>
              <a:ext cx="718788" cy="461665"/>
            </a:xfrm>
            <a:prstGeom prst="rect">
              <a:avLst/>
            </a:prstGeom>
            <a:solidFill>
              <a:srgbClr val="70AD47">
                <a:lumMod val="60000"/>
                <a:lumOff val="40000"/>
              </a:srgbClr>
            </a:solid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AD47">
                      <a:lumMod val="60000"/>
                      <a:lumOff val="40000"/>
                    </a:srgbClr>
                  </a:solidFill>
                  <a:effectLst/>
                  <a:uLnTx/>
                  <a:uFillTx/>
                  <a:latin typeface="Calibri" panose="020F0502020204030204"/>
                </a:rPr>
                <a:t>NIEM</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AD47">
                      <a:lumMod val="60000"/>
                      <a:lumOff val="40000"/>
                    </a:srgbClr>
                  </a:solidFill>
                  <a:effectLst/>
                  <a:uLnTx/>
                  <a:uFillTx/>
                  <a:latin typeface="Calibri" panose="020F0502020204030204"/>
                </a:rPr>
                <a:t>Domain</a:t>
              </a:r>
            </a:p>
          </p:txBody>
        </p:sp>
        <p:sp>
          <p:nvSpPr>
            <p:cNvPr id="214" name="TextBox 213">
              <a:extLst>
                <a:ext uri="{FF2B5EF4-FFF2-40B4-BE49-F238E27FC236}">
                  <a16:creationId xmlns:a16="http://schemas.microsoft.com/office/drawing/2014/main" id="{1B5DEC47-F297-B02A-28EA-476BB7F519F9}"/>
                </a:ext>
              </a:extLst>
            </p:cNvPr>
            <p:cNvSpPr txBox="1"/>
            <p:nvPr/>
          </p:nvSpPr>
          <p:spPr>
            <a:xfrm>
              <a:off x="1597462" y="7236135"/>
              <a:ext cx="718788" cy="276999"/>
            </a:xfrm>
            <a:prstGeom prst="rect">
              <a:avLst/>
            </a:prstGeom>
            <a:solidFill>
              <a:srgbClr val="70AD47">
                <a:lumMod val="60000"/>
                <a:lumOff val="40000"/>
              </a:srgbClr>
            </a:solid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NBAC</a:t>
              </a:r>
            </a:p>
          </p:txBody>
        </p:sp>
      </p:grpSp>
      <p:sp>
        <p:nvSpPr>
          <p:cNvPr id="215" name="Diamond 214">
            <a:extLst>
              <a:ext uri="{FF2B5EF4-FFF2-40B4-BE49-F238E27FC236}">
                <a16:creationId xmlns:a16="http://schemas.microsoft.com/office/drawing/2014/main" id="{FA03F1E6-F14E-A970-738D-8BBE94DA0C1A}"/>
              </a:ext>
            </a:extLst>
          </p:cNvPr>
          <p:cNvSpPr/>
          <p:nvPr/>
        </p:nvSpPr>
        <p:spPr>
          <a:xfrm>
            <a:off x="3215421" y="4697481"/>
            <a:ext cx="179708" cy="179773"/>
          </a:xfrm>
          <a:prstGeom prst="diamond">
            <a:avLst/>
          </a:prstGeom>
          <a:solidFill>
            <a:srgbClr val="E7E6E6">
              <a:lumMod val="90000"/>
            </a:srgbClr>
          </a:solidFill>
          <a:ln w="12700" cap="flat" cmpd="sng" algn="ctr">
            <a:solidFill>
              <a:srgbClr val="E7E6E6">
                <a:lumMod val="9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grpSp>
        <p:nvGrpSpPr>
          <p:cNvPr id="216" name="Group 215">
            <a:extLst>
              <a:ext uri="{FF2B5EF4-FFF2-40B4-BE49-F238E27FC236}">
                <a16:creationId xmlns:a16="http://schemas.microsoft.com/office/drawing/2014/main" id="{4CD71451-DDE2-463F-269E-DF840169C864}"/>
              </a:ext>
            </a:extLst>
          </p:cNvPr>
          <p:cNvGrpSpPr/>
          <p:nvPr/>
        </p:nvGrpSpPr>
        <p:grpSpPr>
          <a:xfrm>
            <a:off x="5277530" y="3750508"/>
            <a:ext cx="718929" cy="461665"/>
            <a:chOff x="1597462" y="7147455"/>
            <a:chExt cx="718929" cy="461665"/>
          </a:xfrm>
        </p:grpSpPr>
        <p:sp>
          <p:nvSpPr>
            <p:cNvPr id="217" name="TextBox 216">
              <a:extLst>
                <a:ext uri="{FF2B5EF4-FFF2-40B4-BE49-F238E27FC236}">
                  <a16:creationId xmlns:a16="http://schemas.microsoft.com/office/drawing/2014/main" id="{1858E534-41CE-A05B-CD98-5842949356DF}"/>
                </a:ext>
              </a:extLst>
            </p:cNvPr>
            <p:cNvSpPr txBox="1"/>
            <p:nvPr/>
          </p:nvSpPr>
          <p:spPr>
            <a:xfrm>
              <a:off x="1597603" y="7147455"/>
              <a:ext cx="718788" cy="461665"/>
            </a:xfrm>
            <a:prstGeom prst="rect">
              <a:avLst/>
            </a:prstGeom>
            <a:solidFill>
              <a:srgbClr val="70AD47">
                <a:lumMod val="60000"/>
                <a:lumOff val="40000"/>
              </a:srgbClr>
            </a:solid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AD47">
                      <a:lumMod val="60000"/>
                      <a:lumOff val="40000"/>
                    </a:srgbClr>
                  </a:solidFill>
                  <a:effectLst/>
                  <a:uLnTx/>
                  <a:uFillTx/>
                  <a:latin typeface="Calibri" panose="020F0502020204030204"/>
                </a:rPr>
                <a:t>NIEM</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AD47">
                      <a:lumMod val="60000"/>
                      <a:lumOff val="40000"/>
                    </a:srgbClr>
                  </a:solidFill>
                  <a:effectLst/>
                  <a:uLnTx/>
                  <a:uFillTx/>
                  <a:latin typeface="Calibri" panose="020F0502020204030204"/>
                </a:rPr>
                <a:t>Domain</a:t>
              </a:r>
            </a:p>
          </p:txBody>
        </p:sp>
        <p:sp>
          <p:nvSpPr>
            <p:cNvPr id="218" name="TextBox 217">
              <a:extLst>
                <a:ext uri="{FF2B5EF4-FFF2-40B4-BE49-F238E27FC236}">
                  <a16:creationId xmlns:a16="http://schemas.microsoft.com/office/drawing/2014/main" id="{D8B67DC7-EF6C-0920-D91E-B0A8F8E6AC09}"/>
                </a:ext>
              </a:extLst>
            </p:cNvPr>
            <p:cNvSpPr txBox="1"/>
            <p:nvPr/>
          </p:nvSpPr>
          <p:spPr>
            <a:xfrm>
              <a:off x="1597462" y="7236135"/>
              <a:ext cx="718788" cy="276999"/>
            </a:xfrm>
            <a:prstGeom prst="rect">
              <a:avLst/>
            </a:prstGeom>
            <a:solidFill>
              <a:srgbClr val="70AD47">
                <a:lumMod val="60000"/>
                <a:lumOff val="40000"/>
              </a:srgbClr>
            </a:solid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NTAC</a:t>
              </a:r>
            </a:p>
          </p:txBody>
        </p:sp>
      </p:grpSp>
      <p:sp>
        <p:nvSpPr>
          <p:cNvPr id="219" name="Diamond 218">
            <a:extLst>
              <a:ext uri="{FF2B5EF4-FFF2-40B4-BE49-F238E27FC236}">
                <a16:creationId xmlns:a16="http://schemas.microsoft.com/office/drawing/2014/main" id="{4B1CF637-C027-204F-1E9C-BF9B51D08858}"/>
              </a:ext>
            </a:extLst>
          </p:cNvPr>
          <p:cNvSpPr/>
          <p:nvPr/>
        </p:nvSpPr>
        <p:spPr>
          <a:xfrm>
            <a:off x="3550825" y="3294173"/>
            <a:ext cx="179708" cy="179773"/>
          </a:xfrm>
          <a:prstGeom prst="diamond">
            <a:avLst/>
          </a:prstGeom>
          <a:solidFill>
            <a:srgbClr val="E7E6E6">
              <a:lumMod val="90000"/>
            </a:srgbClr>
          </a:solidFill>
          <a:ln w="12700" cap="flat" cmpd="sng" algn="ctr">
            <a:solidFill>
              <a:srgbClr val="E7E6E6">
                <a:lumMod val="9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sp>
        <p:nvSpPr>
          <p:cNvPr id="220" name="Diamond 219">
            <a:extLst>
              <a:ext uri="{FF2B5EF4-FFF2-40B4-BE49-F238E27FC236}">
                <a16:creationId xmlns:a16="http://schemas.microsoft.com/office/drawing/2014/main" id="{4F55425C-E756-746D-BB68-8DBC8D6D2CE1}"/>
              </a:ext>
            </a:extLst>
          </p:cNvPr>
          <p:cNvSpPr/>
          <p:nvPr/>
        </p:nvSpPr>
        <p:spPr>
          <a:xfrm>
            <a:off x="5406469" y="3320747"/>
            <a:ext cx="179708" cy="179773"/>
          </a:xfrm>
          <a:prstGeom prst="diamond">
            <a:avLst/>
          </a:prstGeom>
          <a:solidFill>
            <a:srgbClr val="E7E6E6">
              <a:lumMod val="90000"/>
            </a:srgbClr>
          </a:solidFill>
          <a:ln w="12700" cap="flat" cmpd="sng" algn="ctr">
            <a:solidFill>
              <a:srgbClr val="E7E6E6">
                <a:lumMod val="9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sp>
        <p:nvSpPr>
          <p:cNvPr id="221" name="Diamond 220">
            <a:extLst>
              <a:ext uri="{FF2B5EF4-FFF2-40B4-BE49-F238E27FC236}">
                <a16:creationId xmlns:a16="http://schemas.microsoft.com/office/drawing/2014/main" id="{ADA61B94-277F-780F-5888-1B2A42F690BD}"/>
              </a:ext>
            </a:extLst>
          </p:cNvPr>
          <p:cNvSpPr/>
          <p:nvPr/>
        </p:nvSpPr>
        <p:spPr>
          <a:xfrm>
            <a:off x="5577238" y="5069653"/>
            <a:ext cx="179708" cy="179773"/>
          </a:xfrm>
          <a:prstGeom prst="diamond">
            <a:avLst/>
          </a:prstGeom>
          <a:solidFill>
            <a:srgbClr val="E7E6E6">
              <a:lumMod val="90000"/>
            </a:srgbClr>
          </a:solidFill>
          <a:ln w="12700" cap="flat" cmpd="sng" algn="ctr">
            <a:solidFill>
              <a:srgbClr val="E7E6E6">
                <a:lumMod val="9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sp>
        <p:nvSpPr>
          <p:cNvPr id="222" name="Diamond 221">
            <a:extLst>
              <a:ext uri="{FF2B5EF4-FFF2-40B4-BE49-F238E27FC236}">
                <a16:creationId xmlns:a16="http://schemas.microsoft.com/office/drawing/2014/main" id="{D4FD6BC9-E39B-8BF1-72AB-7F10745743D7}"/>
              </a:ext>
            </a:extLst>
          </p:cNvPr>
          <p:cNvSpPr/>
          <p:nvPr/>
        </p:nvSpPr>
        <p:spPr>
          <a:xfrm>
            <a:off x="6872111" y="4125912"/>
            <a:ext cx="179708" cy="179773"/>
          </a:xfrm>
          <a:prstGeom prst="diamond">
            <a:avLst/>
          </a:prstGeom>
          <a:solidFill>
            <a:srgbClr val="E7E6E6">
              <a:lumMod val="90000"/>
            </a:srgbClr>
          </a:solidFill>
          <a:ln w="12700" cap="flat" cmpd="sng" algn="ctr">
            <a:solidFill>
              <a:srgbClr val="E7E6E6">
                <a:lumMod val="9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grpSp>
        <p:nvGrpSpPr>
          <p:cNvPr id="223" name="Group 222">
            <a:extLst>
              <a:ext uri="{FF2B5EF4-FFF2-40B4-BE49-F238E27FC236}">
                <a16:creationId xmlns:a16="http://schemas.microsoft.com/office/drawing/2014/main" id="{5AD51184-FA5B-6FD0-3EED-0046937B5FE8}"/>
              </a:ext>
            </a:extLst>
          </p:cNvPr>
          <p:cNvGrpSpPr/>
          <p:nvPr/>
        </p:nvGrpSpPr>
        <p:grpSpPr>
          <a:xfrm>
            <a:off x="7347793" y="3700688"/>
            <a:ext cx="739163" cy="553998"/>
            <a:chOff x="1577229" y="7101072"/>
            <a:chExt cx="739163" cy="553998"/>
          </a:xfrm>
        </p:grpSpPr>
        <p:sp>
          <p:nvSpPr>
            <p:cNvPr id="224" name="TextBox 223">
              <a:extLst>
                <a:ext uri="{FF2B5EF4-FFF2-40B4-BE49-F238E27FC236}">
                  <a16:creationId xmlns:a16="http://schemas.microsoft.com/office/drawing/2014/main" id="{BE5BF2FF-4B23-EA0E-0E2F-ADC48C328A0E}"/>
                </a:ext>
              </a:extLst>
            </p:cNvPr>
            <p:cNvSpPr txBox="1"/>
            <p:nvPr/>
          </p:nvSpPr>
          <p:spPr>
            <a:xfrm>
              <a:off x="1597603" y="7147455"/>
              <a:ext cx="718788" cy="461665"/>
            </a:xfrm>
            <a:prstGeom prst="rect">
              <a:avLst/>
            </a:prstGeom>
            <a:solidFill>
              <a:srgbClr val="70AD47">
                <a:lumMod val="60000"/>
                <a:lumOff val="40000"/>
              </a:srgbClr>
            </a:solid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AD47">
                      <a:lumMod val="60000"/>
                      <a:lumOff val="40000"/>
                    </a:srgbClr>
                  </a:solidFill>
                  <a:effectLst/>
                  <a:uLnTx/>
                  <a:uFillTx/>
                  <a:latin typeface="Calibri" panose="020F0502020204030204"/>
                </a:rPr>
                <a:t>NIEM</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AD47">
                      <a:lumMod val="60000"/>
                      <a:lumOff val="40000"/>
                    </a:srgbClr>
                  </a:solidFill>
                  <a:effectLst/>
                  <a:uLnTx/>
                  <a:uFillTx/>
                  <a:latin typeface="Calibri" panose="020F0502020204030204"/>
                </a:rPr>
                <a:t>Domain</a:t>
              </a:r>
            </a:p>
          </p:txBody>
        </p:sp>
        <p:sp>
          <p:nvSpPr>
            <p:cNvPr id="225" name="TextBox 224">
              <a:extLst>
                <a:ext uri="{FF2B5EF4-FFF2-40B4-BE49-F238E27FC236}">
                  <a16:creationId xmlns:a16="http://schemas.microsoft.com/office/drawing/2014/main" id="{646A7AF0-4DFB-CE6B-0306-F9D24EC2862A}"/>
                </a:ext>
              </a:extLst>
            </p:cNvPr>
            <p:cNvSpPr txBox="1"/>
            <p:nvPr/>
          </p:nvSpPr>
          <p:spPr>
            <a:xfrm>
              <a:off x="1577229" y="7101072"/>
              <a:ext cx="739163" cy="553998"/>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Project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Gov Board</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(PBG)</a:t>
              </a:r>
            </a:p>
          </p:txBody>
        </p:sp>
      </p:grpSp>
      <p:cxnSp>
        <p:nvCxnSpPr>
          <p:cNvPr id="226" name="Connector: Elbow 225">
            <a:extLst>
              <a:ext uri="{FF2B5EF4-FFF2-40B4-BE49-F238E27FC236}">
                <a16:creationId xmlns:a16="http://schemas.microsoft.com/office/drawing/2014/main" id="{CB8E67B6-A187-EADE-1276-C0158F4037CD}"/>
              </a:ext>
            </a:extLst>
          </p:cNvPr>
          <p:cNvCxnSpPr>
            <a:cxnSpLocks/>
            <a:stCxn id="222" idx="3"/>
            <a:endCxn id="225" idx="1"/>
          </p:cNvCxnSpPr>
          <p:nvPr/>
        </p:nvCxnSpPr>
        <p:spPr>
          <a:xfrm flipV="1">
            <a:off x="7051819" y="3977687"/>
            <a:ext cx="295974" cy="238112"/>
          </a:xfrm>
          <a:prstGeom prst="bentConnector3">
            <a:avLst>
              <a:gd name="adj1" fmla="val 50000"/>
            </a:avLst>
          </a:prstGeom>
          <a:noFill/>
          <a:ln w="6350" cap="flat" cmpd="sng" algn="ctr">
            <a:solidFill>
              <a:sysClr val="windowText" lastClr="000000"/>
            </a:solidFill>
            <a:prstDash val="solid"/>
            <a:miter lim="800000"/>
            <a:headEnd type="triangle" w="med" len="med"/>
            <a:tailEnd type="triangle" w="med" len="med"/>
          </a:ln>
          <a:effectLst/>
        </p:spPr>
      </p:cxnSp>
      <p:cxnSp>
        <p:nvCxnSpPr>
          <p:cNvPr id="227" name="Connector: Elbow 226">
            <a:extLst>
              <a:ext uri="{FF2B5EF4-FFF2-40B4-BE49-F238E27FC236}">
                <a16:creationId xmlns:a16="http://schemas.microsoft.com/office/drawing/2014/main" id="{4EFB043D-A780-056E-9ABB-4A4732486FA9}"/>
              </a:ext>
            </a:extLst>
          </p:cNvPr>
          <p:cNvCxnSpPr>
            <a:cxnSpLocks/>
            <a:stCxn id="211" idx="0"/>
            <a:endCxn id="241" idx="2"/>
          </p:cNvCxnSpPr>
          <p:nvPr/>
        </p:nvCxnSpPr>
        <p:spPr>
          <a:xfrm rot="5400000" flipH="1" flipV="1">
            <a:off x="8990872" y="4306862"/>
            <a:ext cx="453869" cy="271707"/>
          </a:xfrm>
          <a:prstGeom prst="bentConnector3">
            <a:avLst>
              <a:gd name="adj1" fmla="val 50000"/>
            </a:avLst>
          </a:prstGeom>
          <a:noFill/>
          <a:ln w="6350" cap="flat" cmpd="sng" algn="ctr">
            <a:solidFill>
              <a:sysClr val="windowText" lastClr="000000"/>
            </a:solidFill>
            <a:prstDash val="solid"/>
            <a:miter lim="800000"/>
            <a:headEnd type="triangle" w="med" len="med"/>
            <a:tailEnd type="none" w="med" len="med"/>
          </a:ln>
          <a:effectLst/>
        </p:spPr>
      </p:cxnSp>
      <p:sp>
        <p:nvSpPr>
          <p:cNvPr id="228" name="TextBox 227">
            <a:extLst>
              <a:ext uri="{FF2B5EF4-FFF2-40B4-BE49-F238E27FC236}">
                <a16:creationId xmlns:a16="http://schemas.microsoft.com/office/drawing/2014/main" id="{44C18873-9DB7-959B-6CBD-551CA1B79F13}"/>
              </a:ext>
            </a:extLst>
          </p:cNvPr>
          <p:cNvSpPr txBox="1"/>
          <p:nvPr/>
        </p:nvSpPr>
        <p:spPr>
          <a:xfrm>
            <a:off x="8275447" y="2614997"/>
            <a:ext cx="954107" cy="707886"/>
          </a:xfrm>
          <a:prstGeom prst="rect">
            <a:avLst/>
          </a:prstGeom>
          <a:solidFill>
            <a:srgbClr val="ED7D31">
              <a:lumMod val="20000"/>
              <a:lumOff val="80000"/>
            </a:srgbClr>
          </a:solid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Terms of submission for OS to de jure standards org</a:t>
            </a:r>
          </a:p>
        </p:txBody>
      </p:sp>
      <p:sp>
        <p:nvSpPr>
          <p:cNvPr id="229" name="TextBox 228">
            <a:extLst>
              <a:ext uri="{FF2B5EF4-FFF2-40B4-BE49-F238E27FC236}">
                <a16:creationId xmlns:a16="http://schemas.microsoft.com/office/drawing/2014/main" id="{EE6BDCCD-CA4C-0855-6A70-22D890461D9E}"/>
              </a:ext>
            </a:extLst>
          </p:cNvPr>
          <p:cNvSpPr txBox="1"/>
          <p:nvPr/>
        </p:nvSpPr>
        <p:spPr>
          <a:xfrm>
            <a:off x="8704923" y="1643402"/>
            <a:ext cx="1402193" cy="646331"/>
          </a:xfrm>
          <a:prstGeom prst="rect">
            <a:avLst/>
          </a:prstGeom>
          <a:solidFill>
            <a:srgbClr val="70AD47">
              <a:lumMod val="60000"/>
              <a:lumOff val="40000"/>
            </a:srgbClr>
          </a:solid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International SDO (e.g. ISO, ITU-T, ANSI)</a:t>
            </a:r>
          </a:p>
        </p:txBody>
      </p:sp>
      <p:cxnSp>
        <p:nvCxnSpPr>
          <p:cNvPr id="230" name="Connector: Elbow 116">
            <a:extLst>
              <a:ext uri="{FF2B5EF4-FFF2-40B4-BE49-F238E27FC236}">
                <a16:creationId xmlns:a16="http://schemas.microsoft.com/office/drawing/2014/main" id="{754D3F0F-98EC-C5E1-A780-E5FB56D9B013}"/>
              </a:ext>
            </a:extLst>
          </p:cNvPr>
          <p:cNvCxnSpPr>
            <a:cxnSpLocks/>
            <a:stCxn id="241" idx="0"/>
            <a:endCxn id="228" idx="2"/>
          </p:cNvCxnSpPr>
          <p:nvPr/>
        </p:nvCxnSpPr>
        <p:spPr>
          <a:xfrm rot="16200000" flipV="1">
            <a:off x="8837465" y="3237919"/>
            <a:ext cx="431232" cy="601159"/>
          </a:xfrm>
          <a:prstGeom prst="bentConnector3">
            <a:avLst>
              <a:gd name="adj1" fmla="val 50000"/>
            </a:avLst>
          </a:prstGeom>
          <a:noFill/>
          <a:ln w="6350" cap="flat" cmpd="sng" algn="ctr">
            <a:solidFill>
              <a:sysClr val="windowText" lastClr="000000"/>
            </a:solidFill>
            <a:prstDash val="solid"/>
            <a:miter lim="800000"/>
            <a:headEnd type="none" w="med" len="med"/>
            <a:tailEnd type="triangle" w="med" len="med"/>
          </a:ln>
          <a:effectLst/>
        </p:spPr>
      </p:cxnSp>
      <p:cxnSp>
        <p:nvCxnSpPr>
          <p:cNvPr id="231" name="Connector: Elbow 116">
            <a:extLst>
              <a:ext uri="{FF2B5EF4-FFF2-40B4-BE49-F238E27FC236}">
                <a16:creationId xmlns:a16="http://schemas.microsoft.com/office/drawing/2014/main" id="{3CC595C4-0CFC-CBFF-3A02-B6915694EF82}"/>
              </a:ext>
            </a:extLst>
          </p:cNvPr>
          <p:cNvCxnSpPr>
            <a:cxnSpLocks/>
            <a:stCxn id="228" idx="0"/>
            <a:endCxn id="229" idx="2"/>
          </p:cNvCxnSpPr>
          <p:nvPr/>
        </p:nvCxnSpPr>
        <p:spPr>
          <a:xfrm rot="5400000" flipH="1" flipV="1">
            <a:off x="8916628" y="2125606"/>
            <a:ext cx="325264" cy="653519"/>
          </a:xfrm>
          <a:prstGeom prst="bentConnector3">
            <a:avLst>
              <a:gd name="adj1" fmla="val 50000"/>
            </a:avLst>
          </a:prstGeom>
          <a:noFill/>
          <a:ln w="6350" cap="flat" cmpd="sng" algn="ctr">
            <a:solidFill>
              <a:sysClr val="windowText" lastClr="000000"/>
            </a:solidFill>
            <a:prstDash val="solid"/>
            <a:miter lim="800000"/>
            <a:headEnd type="none" w="med" len="med"/>
            <a:tailEnd type="triangle" w="med" len="med"/>
          </a:ln>
          <a:effectLst/>
        </p:spPr>
      </p:cxnSp>
      <p:sp>
        <p:nvSpPr>
          <p:cNvPr id="232" name="TextBox 231">
            <a:extLst>
              <a:ext uri="{FF2B5EF4-FFF2-40B4-BE49-F238E27FC236}">
                <a16:creationId xmlns:a16="http://schemas.microsoft.com/office/drawing/2014/main" id="{E3130AD9-23AD-C588-ED64-5DD404886102}"/>
              </a:ext>
            </a:extLst>
          </p:cNvPr>
          <p:cNvSpPr txBox="1"/>
          <p:nvPr/>
        </p:nvSpPr>
        <p:spPr>
          <a:xfrm>
            <a:off x="4146123" y="4796642"/>
            <a:ext cx="1044382" cy="461665"/>
          </a:xfrm>
          <a:prstGeom prst="rect">
            <a:avLst/>
          </a:prstGeom>
          <a:solidFill>
            <a:srgbClr val="70AD47">
              <a:lumMod val="60000"/>
              <a:lumOff val="40000"/>
            </a:srgbClr>
          </a:solid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AD47">
                    <a:lumMod val="60000"/>
                    <a:lumOff val="40000"/>
                  </a:srgbClr>
                </a:solidFill>
                <a:effectLst/>
                <a:uLnTx/>
                <a:uFillTx/>
                <a:latin typeface="Calibri" panose="020F0502020204030204"/>
              </a:rPr>
              <a:t>NIEM</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AD47">
                    <a:lumMod val="60000"/>
                    <a:lumOff val="40000"/>
                  </a:srgbClr>
                </a:solidFill>
                <a:effectLst/>
                <a:uLnTx/>
                <a:uFillTx/>
                <a:latin typeface="Calibri" panose="020F0502020204030204"/>
              </a:rPr>
              <a:t>Domain</a:t>
            </a:r>
          </a:p>
        </p:txBody>
      </p:sp>
      <p:sp>
        <p:nvSpPr>
          <p:cNvPr id="233" name="TextBox 232">
            <a:extLst>
              <a:ext uri="{FF2B5EF4-FFF2-40B4-BE49-F238E27FC236}">
                <a16:creationId xmlns:a16="http://schemas.microsoft.com/office/drawing/2014/main" id="{68843ECC-9EF0-93EF-1696-5FE49B05FD68}"/>
              </a:ext>
            </a:extLst>
          </p:cNvPr>
          <p:cNvSpPr txBox="1"/>
          <p:nvPr/>
        </p:nvSpPr>
        <p:spPr>
          <a:xfrm>
            <a:off x="6120317" y="4778376"/>
            <a:ext cx="989199" cy="461665"/>
          </a:xfrm>
          <a:prstGeom prst="rect">
            <a:avLst/>
          </a:prstGeom>
          <a:solidFill>
            <a:srgbClr val="70AD47">
              <a:lumMod val="60000"/>
              <a:lumOff val="40000"/>
            </a:srgbClr>
          </a:solid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AD47">
                    <a:lumMod val="60000"/>
                    <a:lumOff val="40000"/>
                  </a:srgbClr>
                </a:solidFill>
                <a:effectLst/>
                <a:uLnTx/>
                <a:uFillTx/>
                <a:latin typeface="Calibri" panose="020F0502020204030204"/>
              </a:rPr>
              <a:t>NIEM</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AD47">
                    <a:lumMod val="60000"/>
                    <a:lumOff val="40000"/>
                  </a:srgbClr>
                </a:solidFill>
                <a:effectLst/>
                <a:uLnTx/>
                <a:uFillTx/>
                <a:latin typeface="Calibri" panose="020F0502020204030204"/>
              </a:rPr>
              <a:t>Domain</a:t>
            </a:r>
          </a:p>
        </p:txBody>
      </p:sp>
      <p:sp>
        <p:nvSpPr>
          <p:cNvPr id="234" name="TextBox 233">
            <a:extLst>
              <a:ext uri="{FF2B5EF4-FFF2-40B4-BE49-F238E27FC236}">
                <a16:creationId xmlns:a16="http://schemas.microsoft.com/office/drawing/2014/main" id="{8F8C9F6D-30BF-B636-F61B-15FA2D239DFD}"/>
              </a:ext>
            </a:extLst>
          </p:cNvPr>
          <p:cNvSpPr txBox="1"/>
          <p:nvPr/>
        </p:nvSpPr>
        <p:spPr>
          <a:xfrm>
            <a:off x="6047284" y="4809154"/>
            <a:ext cx="1166614" cy="430887"/>
          </a:xfrm>
          <a:prstGeom prst="rect">
            <a:avLst/>
          </a:prstGeom>
          <a:noFill/>
          <a:ln>
            <a:noFill/>
          </a:ln>
        </p:spPr>
        <p:txBody>
          <a:bodyPr wrap="square" rtlCol="0">
            <a:spAutoFit/>
          </a:bodyPr>
          <a:lstStyle/>
          <a:p>
            <a:pPr algn="ctr" defTabSz="457200"/>
            <a:r>
              <a:rPr lang="en-US" sz="1100" dirty="0">
                <a:solidFill>
                  <a:prstClr val="black"/>
                </a:solidFill>
                <a:latin typeface="Calibri" panose="020F0502020204030204"/>
              </a:rPr>
              <a:t>Maintainer/TSC</a:t>
            </a:r>
          </a:p>
          <a:p>
            <a:pPr algn="ctr" defTabSz="457200"/>
            <a:r>
              <a:rPr lang="en-US" sz="1100" dirty="0">
                <a:solidFill>
                  <a:prstClr val="black"/>
                </a:solidFill>
                <a:latin typeface="Calibri" panose="020F0502020204030204"/>
              </a:rPr>
              <a:t>NTAC</a:t>
            </a:r>
          </a:p>
        </p:txBody>
      </p:sp>
      <p:grpSp>
        <p:nvGrpSpPr>
          <p:cNvPr id="235" name="Group 234">
            <a:extLst>
              <a:ext uri="{FF2B5EF4-FFF2-40B4-BE49-F238E27FC236}">
                <a16:creationId xmlns:a16="http://schemas.microsoft.com/office/drawing/2014/main" id="{99D2F938-3042-6341-8CC2-78DFF2DC1631}"/>
              </a:ext>
            </a:extLst>
          </p:cNvPr>
          <p:cNvGrpSpPr/>
          <p:nvPr/>
        </p:nvGrpSpPr>
        <p:grpSpPr>
          <a:xfrm>
            <a:off x="908267" y="4494726"/>
            <a:ext cx="959215" cy="849894"/>
            <a:chOff x="1106166" y="4706716"/>
            <a:chExt cx="959215" cy="849894"/>
          </a:xfrm>
        </p:grpSpPr>
        <p:grpSp>
          <p:nvGrpSpPr>
            <p:cNvPr id="236" name="Group 235">
              <a:extLst>
                <a:ext uri="{FF2B5EF4-FFF2-40B4-BE49-F238E27FC236}">
                  <a16:creationId xmlns:a16="http://schemas.microsoft.com/office/drawing/2014/main" id="{A020DECC-ED4F-A5EB-4DF1-F2BA4E60D35A}"/>
                </a:ext>
              </a:extLst>
            </p:cNvPr>
            <p:cNvGrpSpPr/>
            <p:nvPr/>
          </p:nvGrpSpPr>
          <p:grpSpPr>
            <a:xfrm>
              <a:off x="1106166" y="4755322"/>
              <a:ext cx="959215" cy="744765"/>
              <a:chOff x="-1391199" y="4937955"/>
              <a:chExt cx="677598" cy="514971"/>
            </a:xfrm>
          </p:grpSpPr>
          <p:sp>
            <p:nvSpPr>
              <p:cNvPr id="238" name="Oval 237">
                <a:extLst>
                  <a:ext uri="{FF2B5EF4-FFF2-40B4-BE49-F238E27FC236}">
                    <a16:creationId xmlns:a16="http://schemas.microsoft.com/office/drawing/2014/main" id="{7E73CE92-8D41-BF3D-8726-9AE5027B99BE}"/>
                  </a:ext>
                </a:extLst>
              </p:cNvPr>
              <p:cNvSpPr/>
              <p:nvPr/>
            </p:nvSpPr>
            <p:spPr>
              <a:xfrm>
                <a:off x="-1318554" y="4937955"/>
                <a:ext cx="533610" cy="514971"/>
              </a:xfrm>
              <a:prstGeom prst="ellipse">
                <a:avLst/>
              </a:prstGeom>
              <a:solidFill>
                <a:srgbClr val="2FC9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39" name="TextBox 238">
                <a:extLst>
                  <a:ext uri="{FF2B5EF4-FFF2-40B4-BE49-F238E27FC236}">
                    <a16:creationId xmlns:a16="http://schemas.microsoft.com/office/drawing/2014/main" id="{0B8E63AB-6911-3F10-5B74-0592ECF38947}"/>
                  </a:ext>
                </a:extLst>
              </p:cNvPr>
              <p:cNvSpPr txBox="1"/>
              <p:nvPr/>
            </p:nvSpPr>
            <p:spPr>
              <a:xfrm>
                <a:off x="-1391199" y="5016064"/>
                <a:ext cx="677598" cy="383065"/>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rPr>
                  <a:t>Domain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rPr>
                  <a:t>Out-Of-Cycle Release</a:t>
                </a:r>
              </a:p>
            </p:txBody>
          </p:sp>
        </p:grpSp>
        <p:pic>
          <p:nvPicPr>
            <p:cNvPr id="237" name="Picture 12" descr="Three arrows circle #AD , #Sponsored, #Paid, #circle, #arrows | Circle arrow,  Circle, Shadow photography">
              <a:extLst>
                <a:ext uri="{FF2B5EF4-FFF2-40B4-BE49-F238E27FC236}">
                  <a16:creationId xmlns:a16="http://schemas.microsoft.com/office/drawing/2014/main" id="{0F5100F6-0A51-6131-7807-CA5A687115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726" y="4706716"/>
              <a:ext cx="852728" cy="849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0" name="Group 239">
            <a:extLst>
              <a:ext uri="{FF2B5EF4-FFF2-40B4-BE49-F238E27FC236}">
                <a16:creationId xmlns:a16="http://schemas.microsoft.com/office/drawing/2014/main" id="{3D3BC2F6-2C39-EDA2-D89D-C1B49714E5CB}"/>
              </a:ext>
            </a:extLst>
          </p:cNvPr>
          <p:cNvGrpSpPr/>
          <p:nvPr/>
        </p:nvGrpSpPr>
        <p:grpSpPr>
          <a:xfrm>
            <a:off x="8994125" y="3754115"/>
            <a:ext cx="718929" cy="461665"/>
            <a:chOff x="1597462" y="7147455"/>
            <a:chExt cx="718929" cy="461665"/>
          </a:xfrm>
        </p:grpSpPr>
        <p:sp>
          <p:nvSpPr>
            <p:cNvPr id="241" name="TextBox 240">
              <a:extLst>
                <a:ext uri="{FF2B5EF4-FFF2-40B4-BE49-F238E27FC236}">
                  <a16:creationId xmlns:a16="http://schemas.microsoft.com/office/drawing/2014/main" id="{17EC757A-F24C-86EE-23F8-1889BB1CB6C7}"/>
                </a:ext>
              </a:extLst>
            </p:cNvPr>
            <p:cNvSpPr txBox="1"/>
            <p:nvPr/>
          </p:nvSpPr>
          <p:spPr>
            <a:xfrm>
              <a:off x="1597603" y="7147455"/>
              <a:ext cx="718788" cy="461665"/>
            </a:xfrm>
            <a:prstGeom prst="rect">
              <a:avLst/>
            </a:prstGeom>
            <a:solidFill>
              <a:srgbClr val="70AD47">
                <a:lumMod val="60000"/>
                <a:lumOff val="40000"/>
              </a:srgbClr>
            </a:solid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AD47">
                      <a:lumMod val="60000"/>
                      <a:lumOff val="40000"/>
                    </a:srgbClr>
                  </a:solidFill>
                  <a:effectLst/>
                  <a:uLnTx/>
                  <a:uFillTx/>
                  <a:latin typeface="Calibri" panose="020F0502020204030204"/>
                </a:rPr>
                <a:t>NIEM</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AD47">
                      <a:lumMod val="60000"/>
                      <a:lumOff val="40000"/>
                    </a:srgbClr>
                  </a:solidFill>
                  <a:effectLst/>
                  <a:uLnTx/>
                  <a:uFillTx/>
                  <a:latin typeface="Calibri" panose="020F0502020204030204"/>
                </a:rPr>
                <a:t>Domain</a:t>
              </a:r>
            </a:p>
          </p:txBody>
        </p:sp>
        <p:sp>
          <p:nvSpPr>
            <p:cNvPr id="242" name="TextBox 241">
              <a:extLst>
                <a:ext uri="{FF2B5EF4-FFF2-40B4-BE49-F238E27FC236}">
                  <a16:creationId xmlns:a16="http://schemas.microsoft.com/office/drawing/2014/main" id="{5D2BC5ED-B6A6-B629-F9EF-1D6100CE2A9D}"/>
                </a:ext>
              </a:extLst>
            </p:cNvPr>
            <p:cNvSpPr txBox="1"/>
            <p:nvPr/>
          </p:nvSpPr>
          <p:spPr>
            <a:xfrm>
              <a:off x="1597462" y="7236135"/>
              <a:ext cx="718788" cy="276999"/>
            </a:xfrm>
            <a:prstGeom prst="rect">
              <a:avLst/>
            </a:prstGeom>
            <a:solidFill>
              <a:srgbClr val="70AD47">
                <a:lumMod val="60000"/>
                <a:lumOff val="40000"/>
              </a:srgbClr>
            </a:solid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OASIS</a:t>
              </a:r>
            </a:p>
          </p:txBody>
        </p:sp>
      </p:grpSp>
      <p:cxnSp>
        <p:nvCxnSpPr>
          <p:cNvPr id="243" name="Connector: Elbow 242">
            <a:extLst>
              <a:ext uri="{FF2B5EF4-FFF2-40B4-BE49-F238E27FC236}">
                <a16:creationId xmlns:a16="http://schemas.microsoft.com/office/drawing/2014/main" id="{A13B863E-5B79-C63A-289D-F55C8892B06D}"/>
              </a:ext>
            </a:extLst>
          </p:cNvPr>
          <p:cNvCxnSpPr>
            <a:cxnSpLocks/>
            <a:stCxn id="194" idx="1"/>
            <a:endCxn id="180" idx="2"/>
          </p:cNvCxnSpPr>
          <p:nvPr/>
        </p:nvCxnSpPr>
        <p:spPr>
          <a:xfrm rot="10800000">
            <a:off x="2344837" y="4212244"/>
            <a:ext cx="247153" cy="1379776"/>
          </a:xfrm>
          <a:prstGeom prst="bentConnector2">
            <a:avLst/>
          </a:prstGeom>
          <a:noFill/>
          <a:ln w="6350" cap="flat" cmpd="sng" algn="ctr">
            <a:solidFill>
              <a:sysClr val="windowText" lastClr="000000"/>
            </a:solidFill>
            <a:prstDash val="solid"/>
            <a:miter lim="800000"/>
            <a:headEnd type="none" w="med" len="med"/>
            <a:tailEnd type="triangle" w="med" len="med"/>
          </a:ln>
          <a:effectLst/>
        </p:spPr>
      </p:cxnSp>
      <p:grpSp>
        <p:nvGrpSpPr>
          <p:cNvPr id="244" name="Group 243">
            <a:extLst>
              <a:ext uri="{FF2B5EF4-FFF2-40B4-BE49-F238E27FC236}">
                <a16:creationId xmlns:a16="http://schemas.microsoft.com/office/drawing/2014/main" id="{79F9F686-26BC-91A9-8D9D-1306DCE11D74}"/>
              </a:ext>
            </a:extLst>
          </p:cNvPr>
          <p:cNvGrpSpPr/>
          <p:nvPr/>
        </p:nvGrpSpPr>
        <p:grpSpPr>
          <a:xfrm>
            <a:off x="7171521" y="4496414"/>
            <a:ext cx="1077266" cy="1069993"/>
            <a:chOff x="7202407" y="4784472"/>
            <a:chExt cx="1050118" cy="1069993"/>
          </a:xfrm>
        </p:grpSpPr>
        <p:grpSp>
          <p:nvGrpSpPr>
            <p:cNvPr id="245" name="Group 244">
              <a:extLst>
                <a:ext uri="{FF2B5EF4-FFF2-40B4-BE49-F238E27FC236}">
                  <a16:creationId xmlns:a16="http://schemas.microsoft.com/office/drawing/2014/main" id="{D650BB47-5989-C987-E7F8-475935CFACF2}"/>
                </a:ext>
              </a:extLst>
            </p:cNvPr>
            <p:cNvGrpSpPr/>
            <p:nvPr/>
          </p:nvGrpSpPr>
          <p:grpSpPr>
            <a:xfrm>
              <a:off x="7250634" y="4851425"/>
              <a:ext cx="950902" cy="918740"/>
              <a:chOff x="10224171" y="1442614"/>
              <a:chExt cx="898240" cy="838301"/>
            </a:xfrm>
          </p:grpSpPr>
          <p:sp>
            <p:nvSpPr>
              <p:cNvPr id="247" name="Oval 246">
                <a:extLst>
                  <a:ext uri="{FF2B5EF4-FFF2-40B4-BE49-F238E27FC236}">
                    <a16:creationId xmlns:a16="http://schemas.microsoft.com/office/drawing/2014/main" id="{E5CD5C1B-3029-F646-DB97-8D3780BD5A12}"/>
                  </a:ext>
                </a:extLst>
              </p:cNvPr>
              <p:cNvSpPr/>
              <p:nvPr/>
            </p:nvSpPr>
            <p:spPr>
              <a:xfrm>
                <a:off x="10255746" y="1442614"/>
                <a:ext cx="857677" cy="838301"/>
              </a:xfrm>
              <a:prstGeom prst="ellipse">
                <a:avLst/>
              </a:prstGeom>
              <a:solidFill>
                <a:srgbClr val="2FC9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8" name="TextBox 247">
                <a:extLst>
                  <a:ext uri="{FF2B5EF4-FFF2-40B4-BE49-F238E27FC236}">
                    <a16:creationId xmlns:a16="http://schemas.microsoft.com/office/drawing/2014/main" id="{51F916A8-0EED-C4F5-B76B-DC08AE6A56BD}"/>
                  </a:ext>
                </a:extLst>
              </p:cNvPr>
              <p:cNvSpPr txBox="1"/>
              <p:nvPr/>
            </p:nvSpPr>
            <p:spPr>
              <a:xfrm>
                <a:off x="10224171" y="1621782"/>
                <a:ext cx="898240" cy="505494"/>
              </a:xfrm>
              <a:prstGeom prst="rect">
                <a:avLst/>
              </a:prstGeom>
              <a:noFill/>
              <a:ln>
                <a:noFill/>
              </a:ln>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rPr>
                  <a:t>NIEM Release/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rPr>
                  <a:t>Project Spec/</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rPr>
                  <a:t>Candidate OS</a:t>
                </a:r>
              </a:p>
            </p:txBody>
          </p:sp>
        </p:grpSp>
        <p:pic>
          <p:nvPicPr>
            <p:cNvPr id="246" name="Picture 12" descr="Three arrows circle #AD , #Sponsored, #Paid, #circle, #arrows | Circle arrow,  Circle, Shadow photography">
              <a:extLst>
                <a:ext uri="{FF2B5EF4-FFF2-40B4-BE49-F238E27FC236}">
                  <a16:creationId xmlns:a16="http://schemas.microsoft.com/office/drawing/2014/main" id="{574F4C7D-4F41-FFB1-F810-ED1ACEA7C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875529">
              <a:off x="7202407" y="4784472"/>
              <a:ext cx="1050118" cy="106999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49" name="Connector: Elbow 248">
            <a:extLst>
              <a:ext uri="{FF2B5EF4-FFF2-40B4-BE49-F238E27FC236}">
                <a16:creationId xmlns:a16="http://schemas.microsoft.com/office/drawing/2014/main" id="{851D7AFD-41D0-AA86-FAFC-1159E5FDCA49}"/>
              </a:ext>
            </a:extLst>
          </p:cNvPr>
          <p:cNvCxnSpPr>
            <a:cxnSpLocks/>
            <a:stCxn id="225" idx="3"/>
            <a:endCxn id="251" idx="1"/>
          </p:cNvCxnSpPr>
          <p:nvPr/>
        </p:nvCxnSpPr>
        <p:spPr>
          <a:xfrm>
            <a:off x="8086956" y="3977687"/>
            <a:ext cx="360935" cy="83512"/>
          </a:xfrm>
          <a:prstGeom prst="bentConnector3">
            <a:avLst>
              <a:gd name="adj1" fmla="val 50000"/>
            </a:avLst>
          </a:prstGeom>
          <a:noFill/>
          <a:ln w="6350" cap="flat" cmpd="sng" algn="ctr">
            <a:solidFill>
              <a:sysClr val="windowText" lastClr="000000"/>
            </a:solidFill>
            <a:prstDash val="solid"/>
            <a:miter lim="800000"/>
            <a:headEnd type="triangle" w="med" len="med"/>
            <a:tailEnd type="triangle" w="med" len="med"/>
          </a:ln>
          <a:effectLst/>
        </p:spPr>
      </p:cxnSp>
      <p:cxnSp>
        <p:nvCxnSpPr>
          <p:cNvPr id="250" name="Connector: Elbow 249">
            <a:extLst>
              <a:ext uri="{FF2B5EF4-FFF2-40B4-BE49-F238E27FC236}">
                <a16:creationId xmlns:a16="http://schemas.microsoft.com/office/drawing/2014/main" id="{D6671851-A75F-0486-6C06-8B964CB5178D}"/>
              </a:ext>
            </a:extLst>
          </p:cNvPr>
          <p:cNvCxnSpPr>
            <a:cxnSpLocks/>
            <a:stCxn id="251" idx="3"/>
            <a:endCxn id="242" idx="1"/>
          </p:cNvCxnSpPr>
          <p:nvPr/>
        </p:nvCxnSpPr>
        <p:spPr>
          <a:xfrm flipV="1">
            <a:off x="8627599" y="3981295"/>
            <a:ext cx="366526" cy="79904"/>
          </a:xfrm>
          <a:prstGeom prst="bentConnector3">
            <a:avLst>
              <a:gd name="adj1" fmla="val 50000"/>
            </a:avLst>
          </a:prstGeom>
          <a:noFill/>
          <a:ln w="6350" cap="flat" cmpd="sng" algn="ctr">
            <a:solidFill>
              <a:sysClr val="windowText" lastClr="000000"/>
            </a:solidFill>
            <a:prstDash val="solid"/>
            <a:miter lim="800000"/>
            <a:headEnd type="triangle" w="med" len="med"/>
            <a:tailEnd type="triangle" w="med" len="med"/>
          </a:ln>
          <a:effectLst/>
        </p:spPr>
      </p:cxnSp>
      <p:sp>
        <p:nvSpPr>
          <p:cNvPr id="251" name="Diamond 250">
            <a:extLst>
              <a:ext uri="{FF2B5EF4-FFF2-40B4-BE49-F238E27FC236}">
                <a16:creationId xmlns:a16="http://schemas.microsoft.com/office/drawing/2014/main" id="{7E59A6F8-2D68-CF8A-72F2-DBC660AFB686}"/>
              </a:ext>
            </a:extLst>
          </p:cNvPr>
          <p:cNvSpPr/>
          <p:nvPr/>
        </p:nvSpPr>
        <p:spPr>
          <a:xfrm>
            <a:off x="8447891" y="3971312"/>
            <a:ext cx="179708" cy="179773"/>
          </a:xfrm>
          <a:prstGeom prst="diamond">
            <a:avLst/>
          </a:prstGeom>
          <a:solidFill>
            <a:srgbClr val="E7E6E6">
              <a:lumMod val="90000"/>
            </a:srgbClr>
          </a:solidFill>
          <a:ln w="12700" cap="flat" cmpd="sng" algn="ctr">
            <a:solidFill>
              <a:srgbClr val="E7E6E6">
                <a:lumMod val="9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sp>
        <p:nvSpPr>
          <p:cNvPr id="252" name="TextBox 251">
            <a:extLst>
              <a:ext uri="{FF2B5EF4-FFF2-40B4-BE49-F238E27FC236}">
                <a16:creationId xmlns:a16="http://schemas.microsoft.com/office/drawing/2014/main" id="{58EF225C-8D90-1BFD-581A-51BD04966824}"/>
              </a:ext>
            </a:extLst>
          </p:cNvPr>
          <p:cNvSpPr txBox="1"/>
          <p:nvPr/>
        </p:nvSpPr>
        <p:spPr>
          <a:xfrm>
            <a:off x="7333474" y="5676007"/>
            <a:ext cx="750526" cy="246221"/>
          </a:xfrm>
          <a:prstGeom prst="rect">
            <a:avLst/>
          </a:prstGeom>
          <a:solidFill>
            <a:srgbClr val="ED7D31">
              <a:lumMod val="20000"/>
              <a:lumOff val="80000"/>
            </a:srgbClr>
          </a:solidFill>
          <a:ln>
            <a:noFill/>
          </a:ln>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Comments</a:t>
            </a:r>
          </a:p>
        </p:txBody>
      </p:sp>
      <p:grpSp>
        <p:nvGrpSpPr>
          <p:cNvPr id="253" name="Group 252">
            <a:extLst>
              <a:ext uri="{FF2B5EF4-FFF2-40B4-BE49-F238E27FC236}">
                <a16:creationId xmlns:a16="http://schemas.microsoft.com/office/drawing/2014/main" id="{184AB141-467F-0DCE-37FD-05E6183F6AB2}"/>
              </a:ext>
            </a:extLst>
          </p:cNvPr>
          <p:cNvGrpSpPr/>
          <p:nvPr/>
        </p:nvGrpSpPr>
        <p:grpSpPr>
          <a:xfrm>
            <a:off x="10550947" y="3729720"/>
            <a:ext cx="760035" cy="492443"/>
            <a:chOff x="1569113" y="7121926"/>
            <a:chExt cx="760035" cy="492443"/>
          </a:xfrm>
          <a:solidFill>
            <a:srgbClr val="ED7D31">
              <a:lumMod val="20000"/>
              <a:lumOff val="80000"/>
            </a:srgbClr>
          </a:solidFill>
        </p:grpSpPr>
        <p:sp>
          <p:nvSpPr>
            <p:cNvPr id="254" name="TextBox 253">
              <a:extLst>
                <a:ext uri="{FF2B5EF4-FFF2-40B4-BE49-F238E27FC236}">
                  <a16:creationId xmlns:a16="http://schemas.microsoft.com/office/drawing/2014/main" id="{0D32A109-D0F4-433A-36E0-362BF6A1C4E6}"/>
                </a:ext>
              </a:extLst>
            </p:cNvPr>
            <p:cNvSpPr txBox="1"/>
            <p:nvPr/>
          </p:nvSpPr>
          <p:spPr>
            <a:xfrm>
              <a:off x="1597603" y="7147455"/>
              <a:ext cx="718788" cy="461665"/>
            </a:xfrm>
            <a:prstGeom prst="rect">
              <a:avLst/>
            </a:prstGeom>
            <a:grp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AD47">
                      <a:lumMod val="60000"/>
                      <a:lumOff val="40000"/>
                    </a:srgbClr>
                  </a:solidFill>
                  <a:effectLst/>
                  <a:uLnTx/>
                  <a:uFillTx/>
                  <a:latin typeface="Calibri" panose="020F0502020204030204"/>
                </a:rPr>
                <a:t>NIEM</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AD47">
                      <a:lumMod val="60000"/>
                      <a:lumOff val="40000"/>
                    </a:srgbClr>
                  </a:solidFill>
                  <a:effectLst/>
                  <a:uLnTx/>
                  <a:uFillTx/>
                  <a:latin typeface="Calibri" panose="020F0502020204030204"/>
                </a:rPr>
                <a:t>Domain</a:t>
              </a:r>
            </a:p>
          </p:txBody>
        </p:sp>
        <p:sp>
          <p:nvSpPr>
            <p:cNvPr id="255" name="TextBox 254">
              <a:extLst>
                <a:ext uri="{FF2B5EF4-FFF2-40B4-BE49-F238E27FC236}">
                  <a16:creationId xmlns:a16="http://schemas.microsoft.com/office/drawing/2014/main" id="{81EE7985-33F9-43E0-CE9C-657016982856}"/>
                </a:ext>
              </a:extLst>
            </p:cNvPr>
            <p:cNvSpPr txBox="1"/>
            <p:nvPr/>
          </p:nvSpPr>
          <p:spPr>
            <a:xfrm>
              <a:off x="1569113" y="7121926"/>
              <a:ext cx="760035" cy="492443"/>
            </a:xfrm>
            <a:prstGeom prst="rect">
              <a:avLst/>
            </a:prstGeom>
            <a:grp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a:rPr>
                <a:t>Members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rPr>
                <a:t>(Review or Consent)</a:t>
              </a:r>
            </a:p>
          </p:txBody>
        </p:sp>
      </p:grpSp>
      <p:cxnSp>
        <p:nvCxnSpPr>
          <p:cNvPr id="256" name="Connector: Elbow 255">
            <a:extLst>
              <a:ext uri="{FF2B5EF4-FFF2-40B4-BE49-F238E27FC236}">
                <a16:creationId xmlns:a16="http://schemas.microsoft.com/office/drawing/2014/main" id="{FAA0B7C7-68C2-06AB-9D90-C7AD281EADEB}"/>
              </a:ext>
            </a:extLst>
          </p:cNvPr>
          <p:cNvCxnSpPr>
            <a:cxnSpLocks/>
            <a:stCxn id="242" idx="3"/>
            <a:endCxn id="258" idx="1"/>
          </p:cNvCxnSpPr>
          <p:nvPr/>
        </p:nvCxnSpPr>
        <p:spPr>
          <a:xfrm>
            <a:off x="9712913" y="3981295"/>
            <a:ext cx="354928" cy="73529"/>
          </a:xfrm>
          <a:prstGeom prst="bentConnector3">
            <a:avLst>
              <a:gd name="adj1" fmla="val 50000"/>
            </a:avLst>
          </a:prstGeom>
          <a:noFill/>
          <a:ln w="6350" cap="flat" cmpd="sng" algn="ctr">
            <a:solidFill>
              <a:sysClr val="windowText" lastClr="000000"/>
            </a:solidFill>
            <a:prstDash val="solid"/>
            <a:miter lim="800000"/>
            <a:headEnd type="triangle" w="med" len="med"/>
            <a:tailEnd type="triangle" w="med" len="med"/>
          </a:ln>
          <a:effectLst/>
        </p:spPr>
      </p:cxnSp>
      <p:cxnSp>
        <p:nvCxnSpPr>
          <p:cNvPr id="257" name="Connector: Elbow 256">
            <a:extLst>
              <a:ext uri="{FF2B5EF4-FFF2-40B4-BE49-F238E27FC236}">
                <a16:creationId xmlns:a16="http://schemas.microsoft.com/office/drawing/2014/main" id="{C29C2218-647F-5055-B516-5821C3C8AAEE}"/>
              </a:ext>
            </a:extLst>
          </p:cNvPr>
          <p:cNvCxnSpPr>
            <a:cxnSpLocks/>
            <a:stCxn id="258" idx="3"/>
            <a:endCxn id="255" idx="1"/>
          </p:cNvCxnSpPr>
          <p:nvPr/>
        </p:nvCxnSpPr>
        <p:spPr>
          <a:xfrm flipV="1">
            <a:off x="10247549" y="3975942"/>
            <a:ext cx="303398" cy="78882"/>
          </a:xfrm>
          <a:prstGeom prst="bentConnector3">
            <a:avLst>
              <a:gd name="adj1" fmla="val 50000"/>
            </a:avLst>
          </a:prstGeom>
          <a:noFill/>
          <a:ln w="6350" cap="flat" cmpd="sng" algn="ctr">
            <a:solidFill>
              <a:sysClr val="windowText" lastClr="000000"/>
            </a:solidFill>
            <a:prstDash val="solid"/>
            <a:miter lim="800000"/>
            <a:headEnd type="triangle" w="med" len="med"/>
            <a:tailEnd type="triangle" w="med" len="med"/>
          </a:ln>
          <a:effectLst/>
        </p:spPr>
      </p:cxnSp>
      <p:sp>
        <p:nvSpPr>
          <p:cNvPr id="258" name="Diamond 257">
            <a:extLst>
              <a:ext uri="{FF2B5EF4-FFF2-40B4-BE49-F238E27FC236}">
                <a16:creationId xmlns:a16="http://schemas.microsoft.com/office/drawing/2014/main" id="{26B7E5BB-0385-A4C2-27EA-38E6BFD39626}"/>
              </a:ext>
            </a:extLst>
          </p:cNvPr>
          <p:cNvSpPr/>
          <p:nvPr/>
        </p:nvSpPr>
        <p:spPr>
          <a:xfrm>
            <a:off x="10067841" y="3964937"/>
            <a:ext cx="179708" cy="179773"/>
          </a:xfrm>
          <a:prstGeom prst="diamond">
            <a:avLst/>
          </a:prstGeom>
          <a:solidFill>
            <a:srgbClr val="E7E6E6">
              <a:lumMod val="90000"/>
            </a:srgbClr>
          </a:solidFill>
          <a:ln w="12700" cap="flat" cmpd="sng" algn="ctr">
            <a:solidFill>
              <a:srgbClr val="E7E6E6">
                <a:lumMod val="9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grpSp>
        <p:nvGrpSpPr>
          <p:cNvPr id="259" name="Group 258">
            <a:extLst>
              <a:ext uri="{FF2B5EF4-FFF2-40B4-BE49-F238E27FC236}">
                <a16:creationId xmlns:a16="http://schemas.microsoft.com/office/drawing/2014/main" id="{4E52AD02-90E1-9C3F-6E2D-DD6D9B6DB5DD}"/>
              </a:ext>
            </a:extLst>
          </p:cNvPr>
          <p:cNvGrpSpPr/>
          <p:nvPr/>
        </p:nvGrpSpPr>
        <p:grpSpPr>
          <a:xfrm>
            <a:off x="9807795" y="4496413"/>
            <a:ext cx="1077266" cy="1069993"/>
            <a:chOff x="7197022" y="4789786"/>
            <a:chExt cx="1050118" cy="1069993"/>
          </a:xfrm>
        </p:grpSpPr>
        <p:grpSp>
          <p:nvGrpSpPr>
            <p:cNvPr id="260" name="Group 259">
              <a:extLst>
                <a:ext uri="{FF2B5EF4-FFF2-40B4-BE49-F238E27FC236}">
                  <a16:creationId xmlns:a16="http://schemas.microsoft.com/office/drawing/2014/main" id="{D74FC067-66DF-D6B9-083F-97B4C3FC36AC}"/>
                </a:ext>
              </a:extLst>
            </p:cNvPr>
            <p:cNvGrpSpPr/>
            <p:nvPr/>
          </p:nvGrpSpPr>
          <p:grpSpPr>
            <a:xfrm>
              <a:off x="7284062" y="4851425"/>
              <a:ext cx="907961" cy="918740"/>
              <a:chOff x="10255746" y="1442614"/>
              <a:chExt cx="857677" cy="838301"/>
            </a:xfrm>
          </p:grpSpPr>
          <p:sp>
            <p:nvSpPr>
              <p:cNvPr id="262" name="Oval 261">
                <a:extLst>
                  <a:ext uri="{FF2B5EF4-FFF2-40B4-BE49-F238E27FC236}">
                    <a16:creationId xmlns:a16="http://schemas.microsoft.com/office/drawing/2014/main" id="{951E2789-653B-6F4C-ADA3-95806AED2843}"/>
                  </a:ext>
                </a:extLst>
              </p:cNvPr>
              <p:cNvSpPr/>
              <p:nvPr/>
            </p:nvSpPr>
            <p:spPr>
              <a:xfrm>
                <a:off x="10255746" y="1442614"/>
                <a:ext cx="857677" cy="838301"/>
              </a:xfrm>
              <a:prstGeom prst="ellipse">
                <a:avLst/>
              </a:prstGeom>
              <a:solidFill>
                <a:srgbClr val="2FC9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TextBox 262">
                <a:extLst>
                  <a:ext uri="{FF2B5EF4-FFF2-40B4-BE49-F238E27FC236}">
                    <a16:creationId xmlns:a16="http://schemas.microsoft.com/office/drawing/2014/main" id="{943CA5F7-C5F2-3C37-5F4C-7E226FE3F11E}"/>
                  </a:ext>
                </a:extLst>
              </p:cNvPr>
              <p:cNvSpPr txBox="1"/>
              <p:nvPr/>
            </p:nvSpPr>
            <p:spPr>
              <a:xfrm>
                <a:off x="10371289" y="1621782"/>
                <a:ext cx="604007" cy="505493"/>
              </a:xfrm>
              <a:prstGeom prst="rect">
                <a:avLst/>
              </a:prstGeom>
              <a:noFill/>
              <a:ln>
                <a:noFill/>
              </a:ln>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rPr>
                  <a:t>OASIS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rPr>
                  <a:t>Standard</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rPr>
                  <a:t>Release</a:t>
                </a:r>
              </a:p>
            </p:txBody>
          </p:sp>
        </p:grpSp>
        <p:pic>
          <p:nvPicPr>
            <p:cNvPr id="261" name="Picture 12" descr="Three arrows circle #AD , #Sponsored, #Paid, #circle, #arrows | Circle arrow,  Circle, Shadow photography">
              <a:extLst>
                <a:ext uri="{FF2B5EF4-FFF2-40B4-BE49-F238E27FC236}">
                  <a16:creationId xmlns:a16="http://schemas.microsoft.com/office/drawing/2014/main" id="{3E20BDE7-F3B0-1BBA-A26D-515ACB949B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875529">
              <a:off x="7197022" y="4789786"/>
              <a:ext cx="1050118" cy="106999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4" name="Connector: Elbow 263">
            <a:extLst>
              <a:ext uri="{FF2B5EF4-FFF2-40B4-BE49-F238E27FC236}">
                <a16:creationId xmlns:a16="http://schemas.microsoft.com/office/drawing/2014/main" id="{0042D2ED-D9F1-C143-2318-12EBA3587ABB}"/>
              </a:ext>
            </a:extLst>
          </p:cNvPr>
          <p:cNvCxnSpPr>
            <a:cxnSpLocks/>
            <a:stCxn id="266" idx="1"/>
            <a:endCxn id="213" idx="2"/>
          </p:cNvCxnSpPr>
          <p:nvPr/>
        </p:nvCxnSpPr>
        <p:spPr>
          <a:xfrm rot="10800000">
            <a:off x="3799311" y="4215828"/>
            <a:ext cx="374944" cy="216347"/>
          </a:xfrm>
          <a:prstGeom prst="bentConnector2">
            <a:avLst/>
          </a:prstGeom>
          <a:noFill/>
          <a:ln w="6350" cap="flat" cmpd="sng" algn="ctr">
            <a:solidFill>
              <a:sysClr val="windowText" lastClr="000000"/>
            </a:solidFill>
            <a:prstDash val="solid"/>
            <a:miter lim="800000"/>
            <a:headEnd type="triangle" w="med" len="med"/>
            <a:tailEnd type="triangle" w="med" len="med"/>
          </a:ln>
          <a:effectLst/>
        </p:spPr>
      </p:cxnSp>
      <p:cxnSp>
        <p:nvCxnSpPr>
          <p:cNvPr id="265" name="Connector: Elbow 264">
            <a:extLst>
              <a:ext uri="{FF2B5EF4-FFF2-40B4-BE49-F238E27FC236}">
                <a16:creationId xmlns:a16="http://schemas.microsoft.com/office/drawing/2014/main" id="{6083EAD0-7CBD-DAA3-72E2-878E660BDBF5}"/>
              </a:ext>
            </a:extLst>
          </p:cNvPr>
          <p:cNvCxnSpPr>
            <a:cxnSpLocks/>
            <a:stCxn id="232" idx="0"/>
            <a:endCxn id="266" idx="3"/>
          </p:cNvCxnSpPr>
          <p:nvPr/>
        </p:nvCxnSpPr>
        <p:spPr>
          <a:xfrm rot="16200000" flipV="1">
            <a:off x="4328905" y="4457232"/>
            <a:ext cx="364468" cy="314351"/>
          </a:xfrm>
          <a:prstGeom prst="bentConnector2">
            <a:avLst/>
          </a:prstGeom>
          <a:noFill/>
          <a:ln w="6350" cap="flat" cmpd="sng" algn="ctr">
            <a:solidFill>
              <a:sysClr val="windowText" lastClr="000000"/>
            </a:solidFill>
            <a:prstDash val="solid"/>
            <a:miter lim="800000"/>
            <a:headEnd type="triangle" w="med" len="med"/>
            <a:tailEnd type="triangle" w="med" len="med"/>
          </a:ln>
          <a:effectLst/>
        </p:spPr>
      </p:cxnSp>
      <p:sp>
        <p:nvSpPr>
          <p:cNvPr id="266" name="Diamond 265">
            <a:extLst>
              <a:ext uri="{FF2B5EF4-FFF2-40B4-BE49-F238E27FC236}">
                <a16:creationId xmlns:a16="http://schemas.microsoft.com/office/drawing/2014/main" id="{09081B19-CFF7-3CFE-968C-0ECFC17D3DDF}"/>
              </a:ext>
            </a:extLst>
          </p:cNvPr>
          <p:cNvSpPr/>
          <p:nvPr/>
        </p:nvSpPr>
        <p:spPr>
          <a:xfrm>
            <a:off x="4174255" y="4342287"/>
            <a:ext cx="179708" cy="179773"/>
          </a:xfrm>
          <a:prstGeom prst="diamond">
            <a:avLst/>
          </a:prstGeom>
          <a:solidFill>
            <a:srgbClr val="E7E6E6">
              <a:lumMod val="90000"/>
            </a:srgbClr>
          </a:solidFill>
          <a:ln w="12700" cap="flat" cmpd="sng" algn="ctr">
            <a:solidFill>
              <a:srgbClr val="E7E6E6">
                <a:lumMod val="9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cxnSp>
        <p:nvCxnSpPr>
          <p:cNvPr id="267" name="Connector: Elbow 266">
            <a:extLst>
              <a:ext uri="{FF2B5EF4-FFF2-40B4-BE49-F238E27FC236}">
                <a16:creationId xmlns:a16="http://schemas.microsoft.com/office/drawing/2014/main" id="{EE571966-A6FA-5841-9D63-739F8378D1D0}"/>
              </a:ext>
            </a:extLst>
          </p:cNvPr>
          <p:cNvCxnSpPr>
            <a:cxnSpLocks/>
            <a:endCxn id="217" idx="2"/>
          </p:cNvCxnSpPr>
          <p:nvPr/>
        </p:nvCxnSpPr>
        <p:spPr>
          <a:xfrm rot="10800000">
            <a:off x="5637065" y="4212174"/>
            <a:ext cx="250786" cy="217617"/>
          </a:xfrm>
          <a:prstGeom prst="bentConnector2">
            <a:avLst/>
          </a:prstGeom>
          <a:noFill/>
          <a:ln w="6350" cap="flat" cmpd="sng" algn="ctr">
            <a:solidFill>
              <a:sysClr val="windowText" lastClr="000000"/>
            </a:solidFill>
            <a:prstDash val="solid"/>
            <a:miter lim="800000"/>
            <a:headEnd type="triangle" w="med" len="med"/>
            <a:tailEnd type="triangle" w="med" len="med"/>
          </a:ln>
          <a:effectLst/>
        </p:spPr>
      </p:cxnSp>
      <p:cxnSp>
        <p:nvCxnSpPr>
          <p:cNvPr id="268" name="Connector: Elbow 267">
            <a:extLst>
              <a:ext uri="{FF2B5EF4-FFF2-40B4-BE49-F238E27FC236}">
                <a16:creationId xmlns:a16="http://schemas.microsoft.com/office/drawing/2014/main" id="{AD7F2B7C-E6F5-C378-4819-AE22261DD6CC}"/>
              </a:ext>
            </a:extLst>
          </p:cNvPr>
          <p:cNvCxnSpPr>
            <a:cxnSpLocks/>
            <a:stCxn id="233" idx="0"/>
          </p:cNvCxnSpPr>
          <p:nvPr/>
        </p:nvCxnSpPr>
        <p:spPr>
          <a:xfrm rot="16200000" flipV="1">
            <a:off x="6168354" y="4331812"/>
            <a:ext cx="347012" cy="546115"/>
          </a:xfrm>
          <a:prstGeom prst="bentConnector2">
            <a:avLst/>
          </a:prstGeom>
          <a:noFill/>
          <a:ln w="6350" cap="flat" cmpd="sng" algn="ctr">
            <a:solidFill>
              <a:sysClr val="windowText" lastClr="000000"/>
            </a:solidFill>
            <a:prstDash val="solid"/>
            <a:miter lim="800000"/>
            <a:headEnd type="triangle" w="med" len="med"/>
            <a:tailEnd type="triangle" w="med" len="med"/>
          </a:ln>
          <a:effectLst/>
        </p:spPr>
      </p:cxnSp>
      <p:sp>
        <p:nvSpPr>
          <p:cNvPr id="269" name="Diamond 268">
            <a:extLst>
              <a:ext uri="{FF2B5EF4-FFF2-40B4-BE49-F238E27FC236}">
                <a16:creationId xmlns:a16="http://schemas.microsoft.com/office/drawing/2014/main" id="{EF423778-08CB-4467-362B-81EFC4D3F0BD}"/>
              </a:ext>
            </a:extLst>
          </p:cNvPr>
          <p:cNvSpPr/>
          <p:nvPr/>
        </p:nvSpPr>
        <p:spPr>
          <a:xfrm>
            <a:off x="5891610" y="4342287"/>
            <a:ext cx="179708" cy="179773"/>
          </a:xfrm>
          <a:prstGeom prst="diamond">
            <a:avLst/>
          </a:prstGeom>
          <a:solidFill>
            <a:srgbClr val="E7E6E6">
              <a:lumMod val="90000"/>
            </a:srgbClr>
          </a:solidFill>
          <a:ln w="12700" cap="flat" cmpd="sng" algn="ctr">
            <a:solidFill>
              <a:srgbClr val="E7E6E6">
                <a:lumMod val="9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grpSp>
        <p:nvGrpSpPr>
          <p:cNvPr id="270" name="Group 269">
            <a:extLst>
              <a:ext uri="{FF2B5EF4-FFF2-40B4-BE49-F238E27FC236}">
                <a16:creationId xmlns:a16="http://schemas.microsoft.com/office/drawing/2014/main" id="{0389A35E-F8CA-46A2-1156-690DF0FF892E}"/>
              </a:ext>
            </a:extLst>
          </p:cNvPr>
          <p:cNvGrpSpPr/>
          <p:nvPr/>
        </p:nvGrpSpPr>
        <p:grpSpPr>
          <a:xfrm>
            <a:off x="1837987" y="3700688"/>
            <a:ext cx="360935" cy="295275"/>
            <a:chOff x="7635062" y="762000"/>
            <a:chExt cx="360935" cy="295275"/>
          </a:xfrm>
        </p:grpSpPr>
        <p:sp>
          <p:nvSpPr>
            <p:cNvPr id="271" name="Oval 270">
              <a:extLst>
                <a:ext uri="{FF2B5EF4-FFF2-40B4-BE49-F238E27FC236}">
                  <a16:creationId xmlns:a16="http://schemas.microsoft.com/office/drawing/2014/main" id="{0F76B617-B70E-7678-0E32-65E7735B5F82}"/>
                </a:ext>
              </a:extLst>
            </p:cNvPr>
            <p:cNvSpPr/>
            <p:nvPr/>
          </p:nvSpPr>
          <p:spPr>
            <a:xfrm>
              <a:off x="7667625" y="762000"/>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TextBox 271">
              <a:extLst>
                <a:ext uri="{FF2B5EF4-FFF2-40B4-BE49-F238E27FC236}">
                  <a16:creationId xmlns:a16="http://schemas.microsoft.com/office/drawing/2014/main" id="{4805B481-0DF7-AA69-E821-0E83D2ED0B6B}"/>
                </a:ext>
              </a:extLst>
            </p:cNvPr>
            <p:cNvSpPr txBox="1"/>
            <p:nvPr/>
          </p:nvSpPr>
          <p:spPr>
            <a:xfrm>
              <a:off x="7635062" y="771137"/>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1</a:t>
              </a:r>
            </a:p>
          </p:txBody>
        </p:sp>
      </p:grpSp>
      <p:grpSp>
        <p:nvGrpSpPr>
          <p:cNvPr id="273" name="Group 272">
            <a:extLst>
              <a:ext uri="{FF2B5EF4-FFF2-40B4-BE49-F238E27FC236}">
                <a16:creationId xmlns:a16="http://schemas.microsoft.com/office/drawing/2014/main" id="{5D506EDE-BF97-B7F2-63F5-7FE8E1160FC9}"/>
              </a:ext>
            </a:extLst>
          </p:cNvPr>
          <p:cNvGrpSpPr/>
          <p:nvPr/>
        </p:nvGrpSpPr>
        <p:grpSpPr>
          <a:xfrm>
            <a:off x="8524455" y="1520292"/>
            <a:ext cx="360935" cy="295275"/>
            <a:chOff x="6743452" y="966930"/>
            <a:chExt cx="360935" cy="295275"/>
          </a:xfrm>
        </p:grpSpPr>
        <p:sp>
          <p:nvSpPr>
            <p:cNvPr id="274" name="Oval 273">
              <a:extLst>
                <a:ext uri="{FF2B5EF4-FFF2-40B4-BE49-F238E27FC236}">
                  <a16:creationId xmlns:a16="http://schemas.microsoft.com/office/drawing/2014/main" id="{A719E6E5-287F-AF00-7BAA-05B1B892B46B}"/>
                </a:ext>
              </a:extLst>
            </p:cNvPr>
            <p:cNvSpPr/>
            <p:nvPr/>
          </p:nvSpPr>
          <p:spPr>
            <a:xfrm>
              <a:off x="6776015" y="966930"/>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5" name="TextBox 274">
              <a:extLst>
                <a:ext uri="{FF2B5EF4-FFF2-40B4-BE49-F238E27FC236}">
                  <a16:creationId xmlns:a16="http://schemas.microsoft.com/office/drawing/2014/main" id="{FBF32B0A-4CEF-8BA8-598A-68B8830196F9}"/>
                </a:ext>
              </a:extLst>
            </p:cNvPr>
            <p:cNvSpPr txBox="1"/>
            <p:nvPr/>
          </p:nvSpPr>
          <p:spPr>
            <a:xfrm>
              <a:off x="6743452" y="976067"/>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6</a:t>
              </a:r>
            </a:p>
          </p:txBody>
        </p:sp>
      </p:grpSp>
      <p:grpSp>
        <p:nvGrpSpPr>
          <p:cNvPr id="276" name="Group 275">
            <a:extLst>
              <a:ext uri="{FF2B5EF4-FFF2-40B4-BE49-F238E27FC236}">
                <a16:creationId xmlns:a16="http://schemas.microsoft.com/office/drawing/2014/main" id="{E5E83302-64EE-FE73-820B-2DB1220126EB}"/>
              </a:ext>
            </a:extLst>
          </p:cNvPr>
          <p:cNvGrpSpPr/>
          <p:nvPr/>
        </p:nvGrpSpPr>
        <p:grpSpPr>
          <a:xfrm>
            <a:off x="8849963" y="3615427"/>
            <a:ext cx="360935" cy="295275"/>
            <a:chOff x="8588973" y="828431"/>
            <a:chExt cx="360935" cy="295275"/>
          </a:xfrm>
        </p:grpSpPr>
        <p:sp>
          <p:nvSpPr>
            <p:cNvPr id="277" name="Oval 276">
              <a:extLst>
                <a:ext uri="{FF2B5EF4-FFF2-40B4-BE49-F238E27FC236}">
                  <a16:creationId xmlns:a16="http://schemas.microsoft.com/office/drawing/2014/main" id="{595CE825-2B9F-924A-EAE9-18620165B659}"/>
                </a:ext>
              </a:extLst>
            </p:cNvPr>
            <p:cNvSpPr/>
            <p:nvPr/>
          </p:nvSpPr>
          <p:spPr>
            <a:xfrm>
              <a:off x="8621536" y="828431"/>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8" name="TextBox 277">
              <a:extLst>
                <a:ext uri="{FF2B5EF4-FFF2-40B4-BE49-F238E27FC236}">
                  <a16:creationId xmlns:a16="http://schemas.microsoft.com/office/drawing/2014/main" id="{1A3CA97F-6A1E-E9EF-9D01-5F5E7A80CE37}"/>
                </a:ext>
              </a:extLst>
            </p:cNvPr>
            <p:cNvSpPr txBox="1"/>
            <p:nvPr/>
          </p:nvSpPr>
          <p:spPr>
            <a:xfrm>
              <a:off x="8588973" y="837568"/>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5</a:t>
              </a:r>
            </a:p>
          </p:txBody>
        </p:sp>
      </p:grpSp>
      <p:grpSp>
        <p:nvGrpSpPr>
          <p:cNvPr id="279" name="Group 278">
            <a:extLst>
              <a:ext uri="{FF2B5EF4-FFF2-40B4-BE49-F238E27FC236}">
                <a16:creationId xmlns:a16="http://schemas.microsoft.com/office/drawing/2014/main" id="{34B36D6B-80EB-54BB-CC62-BAFDADC32832}"/>
              </a:ext>
            </a:extLst>
          </p:cNvPr>
          <p:cNvGrpSpPr/>
          <p:nvPr/>
        </p:nvGrpSpPr>
        <p:grpSpPr>
          <a:xfrm>
            <a:off x="7181671" y="3635119"/>
            <a:ext cx="360935" cy="295275"/>
            <a:chOff x="8769441" y="1228159"/>
            <a:chExt cx="360935" cy="295275"/>
          </a:xfrm>
        </p:grpSpPr>
        <p:sp>
          <p:nvSpPr>
            <p:cNvPr id="280" name="Oval 279">
              <a:extLst>
                <a:ext uri="{FF2B5EF4-FFF2-40B4-BE49-F238E27FC236}">
                  <a16:creationId xmlns:a16="http://schemas.microsoft.com/office/drawing/2014/main" id="{5E6FC14E-DF7B-D145-B697-AE41A340111C}"/>
                </a:ext>
              </a:extLst>
            </p:cNvPr>
            <p:cNvSpPr/>
            <p:nvPr/>
          </p:nvSpPr>
          <p:spPr>
            <a:xfrm>
              <a:off x="8802004" y="1228159"/>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1" name="TextBox 280">
              <a:extLst>
                <a:ext uri="{FF2B5EF4-FFF2-40B4-BE49-F238E27FC236}">
                  <a16:creationId xmlns:a16="http://schemas.microsoft.com/office/drawing/2014/main" id="{29F8CF95-C2EB-6803-2A84-F2AD4C7C7A0E}"/>
                </a:ext>
              </a:extLst>
            </p:cNvPr>
            <p:cNvSpPr txBox="1"/>
            <p:nvPr/>
          </p:nvSpPr>
          <p:spPr>
            <a:xfrm>
              <a:off x="8769441" y="1237296"/>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4</a:t>
              </a:r>
            </a:p>
          </p:txBody>
        </p:sp>
      </p:grpSp>
      <p:grpSp>
        <p:nvGrpSpPr>
          <p:cNvPr id="282" name="Group 281">
            <a:extLst>
              <a:ext uri="{FF2B5EF4-FFF2-40B4-BE49-F238E27FC236}">
                <a16:creationId xmlns:a16="http://schemas.microsoft.com/office/drawing/2014/main" id="{78EAEB31-7506-0183-7DD0-3D1DBCFD053D}"/>
              </a:ext>
            </a:extLst>
          </p:cNvPr>
          <p:cNvGrpSpPr/>
          <p:nvPr/>
        </p:nvGrpSpPr>
        <p:grpSpPr>
          <a:xfrm>
            <a:off x="5133890" y="3627486"/>
            <a:ext cx="360935" cy="295275"/>
            <a:chOff x="7901396" y="1858296"/>
            <a:chExt cx="360935" cy="295275"/>
          </a:xfrm>
        </p:grpSpPr>
        <p:sp>
          <p:nvSpPr>
            <p:cNvPr id="283" name="Oval 282">
              <a:extLst>
                <a:ext uri="{FF2B5EF4-FFF2-40B4-BE49-F238E27FC236}">
                  <a16:creationId xmlns:a16="http://schemas.microsoft.com/office/drawing/2014/main" id="{5837792B-05B6-E71E-8959-92B611B28667}"/>
                </a:ext>
              </a:extLst>
            </p:cNvPr>
            <p:cNvSpPr/>
            <p:nvPr/>
          </p:nvSpPr>
          <p:spPr>
            <a:xfrm>
              <a:off x="7933959" y="1858296"/>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4" name="TextBox 283">
              <a:extLst>
                <a:ext uri="{FF2B5EF4-FFF2-40B4-BE49-F238E27FC236}">
                  <a16:creationId xmlns:a16="http://schemas.microsoft.com/office/drawing/2014/main" id="{F6A645D8-1AE5-532F-22AB-D14DBD7E8F3A}"/>
                </a:ext>
              </a:extLst>
            </p:cNvPr>
            <p:cNvSpPr txBox="1"/>
            <p:nvPr/>
          </p:nvSpPr>
          <p:spPr>
            <a:xfrm>
              <a:off x="7901396" y="1867433"/>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3</a:t>
              </a:r>
            </a:p>
          </p:txBody>
        </p:sp>
      </p:grpSp>
      <p:grpSp>
        <p:nvGrpSpPr>
          <p:cNvPr id="285" name="Group 284">
            <a:extLst>
              <a:ext uri="{FF2B5EF4-FFF2-40B4-BE49-F238E27FC236}">
                <a16:creationId xmlns:a16="http://schemas.microsoft.com/office/drawing/2014/main" id="{F42F8195-97C7-120A-9603-531A877767D1}"/>
              </a:ext>
            </a:extLst>
          </p:cNvPr>
          <p:cNvGrpSpPr/>
          <p:nvPr/>
        </p:nvGrpSpPr>
        <p:grpSpPr>
          <a:xfrm>
            <a:off x="3358220" y="3653719"/>
            <a:ext cx="360935" cy="295275"/>
            <a:chOff x="7201675" y="1674923"/>
            <a:chExt cx="360935" cy="295275"/>
          </a:xfrm>
        </p:grpSpPr>
        <p:sp>
          <p:nvSpPr>
            <p:cNvPr id="286" name="Oval 285">
              <a:extLst>
                <a:ext uri="{FF2B5EF4-FFF2-40B4-BE49-F238E27FC236}">
                  <a16:creationId xmlns:a16="http://schemas.microsoft.com/office/drawing/2014/main" id="{34C0D800-E469-5DB3-61EE-E34842C757A0}"/>
                </a:ext>
              </a:extLst>
            </p:cNvPr>
            <p:cNvSpPr/>
            <p:nvPr/>
          </p:nvSpPr>
          <p:spPr>
            <a:xfrm>
              <a:off x="7234238" y="1674923"/>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7" name="TextBox 286">
              <a:extLst>
                <a:ext uri="{FF2B5EF4-FFF2-40B4-BE49-F238E27FC236}">
                  <a16:creationId xmlns:a16="http://schemas.microsoft.com/office/drawing/2014/main" id="{2AA1EA55-3E52-CBE9-3866-41ED18B572EE}"/>
                </a:ext>
              </a:extLst>
            </p:cNvPr>
            <p:cNvSpPr txBox="1"/>
            <p:nvPr/>
          </p:nvSpPr>
          <p:spPr>
            <a:xfrm>
              <a:off x="7201675" y="1684060"/>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2</a:t>
              </a:r>
            </a:p>
          </p:txBody>
        </p:sp>
      </p:grpSp>
      <p:grpSp>
        <p:nvGrpSpPr>
          <p:cNvPr id="288" name="Group 287">
            <a:extLst>
              <a:ext uri="{FF2B5EF4-FFF2-40B4-BE49-F238E27FC236}">
                <a16:creationId xmlns:a16="http://schemas.microsoft.com/office/drawing/2014/main" id="{B308CC0C-B674-88F4-B9FC-A6F82DC8B20B}"/>
              </a:ext>
            </a:extLst>
          </p:cNvPr>
          <p:cNvGrpSpPr/>
          <p:nvPr/>
        </p:nvGrpSpPr>
        <p:grpSpPr>
          <a:xfrm>
            <a:off x="1257504" y="3320499"/>
            <a:ext cx="360935" cy="295593"/>
            <a:chOff x="7632974" y="761682"/>
            <a:chExt cx="360935" cy="295593"/>
          </a:xfrm>
        </p:grpSpPr>
        <p:sp>
          <p:nvSpPr>
            <p:cNvPr id="289" name="Oval 288">
              <a:extLst>
                <a:ext uri="{FF2B5EF4-FFF2-40B4-BE49-F238E27FC236}">
                  <a16:creationId xmlns:a16="http://schemas.microsoft.com/office/drawing/2014/main" id="{A420978D-083B-B426-32E2-15CB74A1407F}"/>
                </a:ext>
              </a:extLst>
            </p:cNvPr>
            <p:cNvSpPr/>
            <p:nvPr/>
          </p:nvSpPr>
          <p:spPr>
            <a:xfrm>
              <a:off x="7667625" y="762000"/>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0" name="TextBox 289">
              <a:extLst>
                <a:ext uri="{FF2B5EF4-FFF2-40B4-BE49-F238E27FC236}">
                  <a16:creationId xmlns:a16="http://schemas.microsoft.com/office/drawing/2014/main" id="{2BD53F58-950C-5A1F-7329-0994B636C7F0}"/>
                </a:ext>
              </a:extLst>
            </p:cNvPr>
            <p:cNvSpPr txBox="1"/>
            <p:nvPr/>
          </p:nvSpPr>
          <p:spPr>
            <a:xfrm>
              <a:off x="7632974" y="761682"/>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1a</a:t>
              </a:r>
            </a:p>
          </p:txBody>
        </p:sp>
      </p:grpSp>
      <p:grpSp>
        <p:nvGrpSpPr>
          <p:cNvPr id="291" name="Group 290">
            <a:extLst>
              <a:ext uri="{FF2B5EF4-FFF2-40B4-BE49-F238E27FC236}">
                <a16:creationId xmlns:a16="http://schemas.microsoft.com/office/drawing/2014/main" id="{2B12CD3F-8729-2B43-6AA1-1FD541FCA5B0}"/>
              </a:ext>
            </a:extLst>
          </p:cNvPr>
          <p:cNvGrpSpPr/>
          <p:nvPr/>
        </p:nvGrpSpPr>
        <p:grpSpPr>
          <a:xfrm>
            <a:off x="1264536" y="2221069"/>
            <a:ext cx="360935" cy="295593"/>
            <a:chOff x="7632974" y="761682"/>
            <a:chExt cx="360935" cy="295593"/>
          </a:xfrm>
        </p:grpSpPr>
        <p:sp>
          <p:nvSpPr>
            <p:cNvPr id="292" name="Oval 291">
              <a:extLst>
                <a:ext uri="{FF2B5EF4-FFF2-40B4-BE49-F238E27FC236}">
                  <a16:creationId xmlns:a16="http://schemas.microsoft.com/office/drawing/2014/main" id="{99CCA541-6C9E-0BFE-DBFE-06158503AF88}"/>
                </a:ext>
              </a:extLst>
            </p:cNvPr>
            <p:cNvSpPr/>
            <p:nvPr/>
          </p:nvSpPr>
          <p:spPr>
            <a:xfrm>
              <a:off x="7667625" y="762000"/>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3" name="TextBox 292">
              <a:extLst>
                <a:ext uri="{FF2B5EF4-FFF2-40B4-BE49-F238E27FC236}">
                  <a16:creationId xmlns:a16="http://schemas.microsoft.com/office/drawing/2014/main" id="{C0C10B02-5592-2114-9868-89BEB9B9B2EB}"/>
                </a:ext>
              </a:extLst>
            </p:cNvPr>
            <p:cNvSpPr txBox="1"/>
            <p:nvPr/>
          </p:nvSpPr>
          <p:spPr>
            <a:xfrm>
              <a:off x="7632974" y="761682"/>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1b</a:t>
              </a:r>
            </a:p>
          </p:txBody>
        </p:sp>
      </p:grpSp>
      <p:grpSp>
        <p:nvGrpSpPr>
          <p:cNvPr id="294" name="Group 293">
            <a:extLst>
              <a:ext uri="{FF2B5EF4-FFF2-40B4-BE49-F238E27FC236}">
                <a16:creationId xmlns:a16="http://schemas.microsoft.com/office/drawing/2014/main" id="{0CFF03C2-2DEA-09B9-488B-9EDD8081FEFF}"/>
              </a:ext>
            </a:extLst>
          </p:cNvPr>
          <p:cNvGrpSpPr/>
          <p:nvPr/>
        </p:nvGrpSpPr>
        <p:grpSpPr>
          <a:xfrm>
            <a:off x="1086259" y="4344947"/>
            <a:ext cx="360935" cy="295593"/>
            <a:chOff x="7632974" y="761682"/>
            <a:chExt cx="360935" cy="295593"/>
          </a:xfrm>
        </p:grpSpPr>
        <p:sp>
          <p:nvSpPr>
            <p:cNvPr id="295" name="Oval 294">
              <a:extLst>
                <a:ext uri="{FF2B5EF4-FFF2-40B4-BE49-F238E27FC236}">
                  <a16:creationId xmlns:a16="http://schemas.microsoft.com/office/drawing/2014/main" id="{C7F8D6C4-1CA6-4ECA-7E63-4CDF29C06ECC}"/>
                </a:ext>
              </a:extLst>
            </p:cNvPr>
            <p:cNvSpPr/>
            <p:nvPr/>
          </p:nvSpPr>
          <p:spPr>
            <a:xfrm>
              <a:off x="7667625" y="762000"/>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6" name="TextBox 295">
              <a:extLst>
                <a:ext uri="{FF2B5EF4-FFF2-40B4-BE49-F238E27FC236}">
                  <a16:creationId xmlns:a16="http://schemas.microsoft.com/office/drawing/2014/main" id="{B89B0407-C6F5-8112-F75F-09706C55A97E}"/>
                </a:ext>
              </a:extLst>
            </p:cNvPr>
            <p:cNvSpPr txBox="1"/>
            <p:nvPr/>
          </p:nvSpPr>
          <p:spPr>
            <a:xfrm>
              <a:off x="7632974" y="761682"/>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1c</a:t>
              </a:r>
            </a:p>
          </p:txBody>
        </p:sp>
      </p:grpSp>
      <p:grpSp>
        <p:nvGrpSpPr>
          <p:cNvPr id="297" name="Group 296">
            <a:extLst>
              <a:ext uri="{FF2B5EF4-FFF2-40B4-BE49-F238E27FC236}">
                <a16:creationId xmlns:a16="http://schemas.microsoft.com/office/drawing/2014/main" id="{5E4322AF-2B54-F38D-A50F-978E750BBA2A}"/>
              </a:ext>
            </a:extLst>
          </p:cNvPr>
          <p:cNvGrpSpPr/>
          <p:nvPr/>
        </p:nvGrpSpPr>
        <p:grpSpPr>
          <a:xfrm>
            <a:off x="4966231" y="887186"/>
            <a:ext cx="360935" cy="295275"/>
            <a:chOff x="6743452" y="966930"/>
            <a:chExt cx="360935" cy="295275"/>
          </a:xfrm>
        </p:grpSpPr>
        <p:sp>
          <p:nvSpPr>
            <p:cNvPr id="298" name="Oval 297">
              <a:extLst>
                <a:ext uri="{FF2B5EF4-FFF2-40B4-BE49-F238E27FC236}">
                  <a16:creationId xmlns:a16="http://schemas.microsoft.com/office/drawing/2014/main" id="{6999AB50-67E2-187F-7244-97A6824A1574}"/>
                </a:ext>
              </a:extLst>
            </p:cNvPr>
            <p:cNvSpPr/>
            <p:nvPr/>
          </p:nvSpPr>
          <p:spPr>
            <a:xfrm>
              <a:off x="6776015" y="966930"/>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9" name="TextBox 298">
              <a:extLst>
                <a:ext uri="{FF2B5EF4-FFF2-40B4-BE49-F238E27FC236}">
                  <a16:creationId xmlns:a16="http://schemas.microsoft.com/office/drawing/2014/main" id="{C1BADB12-D30F-82D9-EA4F-A64E2254F4C8}"/>
                </a:ext>
              </a:extLst>
            </p:cNvPr>
            <p:cNvSpPr txBox="1"/>
            <p:nvPr/>
          </p:nvSpPr>
          <p:spPr>
            <a:xfrm>
              <a:off x="6743452" y="976067"/>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7</a:t>
              </a:r>
            </a:p>
          </p:txBody>
        </p:sp>
      </p:grpSp>
      <p:grpSp>
        <p:nvGrpSpPr>
          <p:cNvPr id="300" name="Group 299">
            <a:extLst>
              <a:ext uri="{FF2B5EF4-FFF2-40B4-BE49-F238E27FC236}">
                <a16:creationId xmlns:a16="http://schemas.microsoft.com/office/drawing/2014/main" id="{ACAB4811-F8C3-2885-D58C-A9C67259E4ED}"/>
              </a:ext>
            </a:extLst>
          </p:cNvPr>
          <p:cNvGrpSpPr/>
          <p:nvPr/>
        </p:nvGrpSpPr>
        <p:grpSpPr>
          <a:xfrm>
            <a:off x="2875314" y="2274553"/>
            <a:ext cx="360935" cy="295593"/>
            <a:chOff x="7632974" y="761682"/>
            <a:chExt cx="360935" cy="295593"/>
          </a:xfrm>
        </p:grpSpPr>
        <p:sp>
          <p:nvSpPr>
            <p:cNvPr id="301" name="Oval 300">
              <a:extLst>
                <a:ext uri="{FF2B5EF4-FFF2-40B4-BE49-F238E27FC236}">
                  <a16:creationId xmlns:a16="http://schemas.microsoft.com/office/drawing/2014/main" id="{114C5701-0D5F-CD83-C750-AE360561B0B5}"/>
                </a:ext>
              </a:extLst>
            </p:cNvPr>
            <p:cNvSpPr/>
            <p:nvPr/>
          </p:nvSpPr>
          <p:spPr>
            <a:xfrm>
              <a:off x="7667625" y="762000"/>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2" name="TextBox 301">
              <a:extLst>
                <a:ext uri="{FF2B5EF4-FFF2-40B4-BE49-F238E27FC236}">
                  <a16:creationId xmlns:a16="http://schemas.microsoft.com/office/drawing/2014/main" id="{8055799D-97F7-6D1E-FC49-FBCF1F49C5CA}"/>
                </a:ext>
              </a:extLst>
            </p:cNvPr>
            <p:cNvSpPr txBox="1"/>
            <p:nvPr/>
          </p:nvSpPr>
          <p:spPr>
            <a:xfrm>
              <a:off x="7632974" y="761682"/>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2a</a:t>
              </a:r>
            </a:p>
          </p:txBody>
        </p:sp>
      </p:grpSp>
      <p:grpSp>
        <p:nvGrpSpPr>
          <p:cNvPr id="303" name="Group 302">
            <a:extLst>
              <a:ext uri="{FF2B5EF4-FFF2-40B4-BE49-F238E27FC236}">
                <a16:creationId xmlns:a16="http://schemas.microsoft.com/office/drawing/2014/main" id="{0BB74E8C-0D04-ED32-5DC8-F9D6D0B08703}"/>
              </a:ext>
            </a:extLst>
          </p:cNvPr>
          <p:cNvGrpSpPr/>
          <p:nvPr/>
        </p:nvGrpSpPr>
        <p:grpSpPr>
          <a:xfrm>
            <a:off x="4000855" y="4570671"/>
            <a:ext cx="360935" cy="295593"/>
            <a:chOff x="7632974" y="761682"/>
            <a:chExt cx="360935" cy="295593"/>
          </a:xfrm>
        </p:grpSpPr>
        <p:sp>
          <p:nvSpPr>
            <p:cNvPr id="304" name="Oval 303">
              <a:extLst>
                <a:ext uri="{FF2B5EF4-FFF2-40B4-BE49-F238E27FC236}">
                  <a16:creationId xmlns:a16="http://schemas.microsoft.com/office/drawing/2014/main" id="{37685043-2E61-2F31-C122-6EC49AEFD889}"/>
                </a:ext>
              </a:extLst>
            </p:cNvPr>
            <p:cNvSpPr/>
            <p:nvPr/>
          </p:nvSpPr>
          <p:spPr>
            <a:xfrm>
              <a:off x="7667625" y="762000"/>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5" name="TextBox 304">
              <a:extLst>
                <a:ext uri="{FF2B5EF4-FFF2-40B4-BE49-F238E27FC236}">
                  <a16:creationId xmlns:a16="http://schemas.microsoft.com/office/drawing/2014/main" id="{1434CDB0-F021-679A-D878-9EEE92414A6E}"/>
                </a:ext>
              </a:extLst>
            </p:cNvPr>
            <p:cNvSpPr txBox="1"/>
            <p:nvPr/>
          </p:nvSpPr>
          <p:spPr>
            <a:xfrm>
              <a:off x="7632974" y="761682"/>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2b</a:t>
              </a:r>
            </a:p>
          </p:txBody>
        </p:sp>
      </p:grpSp>
      <p:grpSp>
        <p:nvGrpSpPr>
          <p:cNvPr id="306" name="Group 305">
            <a:extLst>
              <a:ext uri="{FF2B5EF4-FFF2-40B4-BE49-F238E27FC236}">
                <a16:creationId xmlns:a16="http://schemas.microsoft.com/office/drawing/2014/main" id="{8462E377-D456-FAA4-0B4B-E3A13069010A}"/>
              </a:ext>
            </a:extLst>
          </p:cNvPr>
          <p:cNvGrpSpPr/>
          <p:nvPr/>
        </p:nvGrpSpPr>
        <p:grpSpPr>
          <a:xfrm>
            <a:off x="3519359" y="5132824"/>
            <a:ext cx="360935" cy="295593"/>
            <a:chOff x="7632974" y="761682"/>
            <a:chExt cx="360935" cy="295593"/>
          </a:xfrm>
        </p:grpSpPr>
        <p:sp>
          <p:nvSpPr>
            <p:cNvPr id="307" name="Oval 306">
              <a:extLst>
                <a:ext uri="{FF2B5EF4-FFF2-40B4-BE49-F238E27FC236}">
                  <a16:creationId xmlns:a16="http://schemas.microsoft.com/office/drawing/2014/main" id="{69780201-B401-9573-2902-AE707DC7EE59}"/>
                </a:ext>
              </a:extLst>
            </p:cNvPr>
            <p:cNvSpPr/>
            <p:nvPr/>
          </p:nvSpPr>
          <p:spPr>
            <a:xfrm>
              <a:off x="7667625" y="762000"/>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8" name="TextBox 307">
              <a:extLst>
                <a:ext uri="{FF2B5EF4-FFF2-40B4-BE49-F238E27FC236}">
                  <a16:creationId xmlns:a16="http://schemas.microsoft.com/office/drawing/2014/main" id="{7AB1274A-A9D3-D56B-7F00-39F21811EFFA}"/>
                </a:ext>
              </a:extLst>
            </p:cNvPr>
            <p:cNvSpPr txBox="1"/>
            <p:nvPr/>
          </p:nvSpPr>
          <p:spPr>
            <a:xfrm>
              <a:off x="7632974" y="761682"/>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2c</a:t>
              </a:r>
            </a:p>
          </p:txBody>
        </p:sp>
      </p:grpSp>
      <p:grpSp>
        <p:nvGrpSpPr>
          <p:cNvPr id="309" name="Group 308">
            <a:extLst>
              <a:ext uri="{FF2B5EF4-FFF2-40B4-BE49-F238E27FC236}">
                <a16:creationId xmlns:a16="http://schemas.microsoft.com/office/drawing/2014/main" id="{9E207125-4018-E720-72EC-E09B385EE38D}"/>
              </a:ext>
            </a:extLst>
          </p:cNvPr>
          <p:cNvGrpSpPr/>
          <p:nvPr/>
        </p:nvGrpSpPr>
        <p:grpSpPr>
          <a:xfrm>
            <a:off x="4030487" y="1550744"/>
            <a:ext cx="360935" cy="295593"/>
            <a:chOff x="7632974" y="761682"/>
            <a:chExt cx="360935" cy="295593"/>
          </a:xfrm>
        </p:grpSpPr>
        <p:sp>
          <p:nvSpPr>
            <p:cNvPr id="310" name="Oval 309">
              <a:extLst>
                <a:ext uri="{FF2B5EF4-FFF2-40B4-BE49-F238E27FC236}">
                  <a16:creationId xmlns:a16="http://schemas.microsoft.com/office/drawing/2014/main" id="{CC4EF4E3-14EB-F67A-0A7B-F1B266145168}"/>
                </a:ext>
              </a:extLst>
            </p:cNvPr>
            <p:cNvSpPr/>
            <p:nvPr/>
          </p:nvSpPr>
          <p:spPr>
            <a:xfrm>
              <a:off x="7667625" y="762000"/>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1" name="TextBox 310">
              <a:extLst>
                <a:ext uri="{FF2B5EF4-FFF2-40B4-BE49-F238E27FC236}">
                  <a16:creationId xmlns:a16="http://schemas.microsoft.com/office/drawing/2014/main" id="{65A59209-F63C-2040-C429-60F8721132CE}"/>
                </a:ext>
              </a:extLst>
            </p:cNvPr>
            <p:cNvSpPr txBox="1"/>
            <p:nvPr/>
          </p:nvSpPr>
          <p:spPr>
            <a:xfrm>
              <a:off x="7632974" y="761682"/>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7a</a:t>
              </a:r>
            </a:p>
          </p:txBody>
        </p:sp>
      </p:grpSp>
      <p:grpSp>
        <p:nvGrpSpPr>
          <p:cNvPr id="312" name="Group 311">
            <a:extLst>
              <a:ext uri="{FF2B5EF4-FFF2-40B4-BE49-F238E27FC236}">
                <a16:creationId xmlns:a16="http://schemas.microsoft.com/office/drawing/2014/main" id="{011396CB-AC9E-865A-98B2-99424099B64F}"/>
              </a:ext>
            </a:extLst>
          </p:cNvPr>
          <p:cNvGrpSpPr/>
          <p:nvPr/>
        </p:nvGrpSpPr>
        <p:grpSpPr>
          <a:xfrm>
            <a:off x="5081997" y="2298188"/>
            <a:ext cx="360935" cy="295593"/>
            <a:chOff x="7632974" y="761682"/>
            <a:chExt cx="360935" cy="295593"/>
          </a:xfrm>
        </p:grpSpPr>
        <p:sp>
          <p:nvSpPr>
            <p:cNvPr id="313" name="Oval 312">
              <a:extLst>
                <a:ext uri="{FF2B5EF4-FFF2-40B4-BE49-F238E27FC236}">
                  <a16:creationId xmlns:a16="http://schemas.microsoft.com/office/drawing/2014/main" id="{5D8B8FB0-B8AC-7B56-9A59-5E50C6B2A874}"/>
                </a:ext>
              </a:extLst>
            </p:cNvPr>
            <p:cNvSpPr/>
            <p:nvPr/>
          </p:nvSpPr>
          <p:spPr>
            <a:xfrm>
              <a:off x="7667625" y="762000"/>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4" name="TextBox 313">
              <a:extLst>
                <a:ext uri="{FF2B5EF4-FFF2-40B4-BE49-F238E27FC236}">
                  <a16:creationId xmlns:a16="http://schemas.microsoft.com/office/drawing/2014/main" id="{D420EF66-95A3-1609-8A14-20CC8371903A}"/>
                </a:ext>
              </a:extLst>
            </p:cNvPr>
            <p:cNvSpPr txBox="1"/>
            <p:nvPr/>
          </p:nvSpPr>
          <p:spPr>
            <a:xfrm>
              <a:off x="7632974" y="761682"/>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3a</a:t>
              </a:r>
            </a:p>
          </p:txBody>
        </p:sp>
      </p:grpSp>
      <p:grpSp>
        <p:nvGrpSpPr>
          <p:cNvPr id="315" name="Group 314">
            <a:extLst>
              <a:ext uri="{FF2B5EF4-FFF2-40B4-BE49-F238E27FC236}">
                <a16:creationId xmlns:a16="http://schemas.microsoft.com/office/drawing/2014/main" id="{7AD99311-F1B5-2797-3646-62C24B32E6E1}"/>
              </a:ext>
            </a:extLst>
          </p:cNvPr>
          <p:cNvGrpSpPr/>
          <p:nvPr/>
        </p:nvGrpSpPr>
        <p:grpSpPr>
          <a:xfrm>
            <a:off x="5862579" y="4573483"/>
            <a:ext cx="360935" cy="295593"/>
            <a:chOff x="7632974" y="761682"/>
            <a:chExt cx="360935" cy="295593"/>
          </a:xfrm>
        </p:grpSpPr>
        <p:sp>
          <p:nvSpPr>
            <p:cNvPr id="316" name="Oval 315">
              <a:extLst>
                <a:ext uri="{FF2B5EF4-FFF2-40B4-BE49-F238E27FC236}">
                  <a16:creationId xmlns:a16="http://schemas.microsoft.com/office/drawing/2014/main" id="{5E71A535-E09D-5C1E-CE53-98A59A055580}"/>
                </a:ext>
              </a:extLst>
            </p:cNvPr>
            <p:cNvSpPr/>
            <p:nvPr/>
          </p:nvSpPr>
          <p:spPr>
            <a:xfrm>
              <a:off x="7667625" y="762000"/>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7" name="TextBox 316">
              <a:extLst>
                <a:ext uri="{FF2B5EF4-FFF2-40B4-BE49-F238E27FC236}">
                  <a16:creationId xmlns:a16="http://schemas.microsoft.com/office/drawing/2014/main" id="{8670F5BB-208F-73BE-2AB4-8BE874AEE47B}"/>
                </a:ext>
              </a:extLst>
            </p:cNvPr>
            <p:cNvSpPr txBox="1"/>
            <p:nvPr/>
          </p:nvSpPr>
          <p:spPr>
            <a:xfrm>
              <a:off x="7632974" y="761682"/>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3b</a:t>
              </a:r>
            </a:p>
          </p:txBody>
        </p:sp>
      </p:grpSp>
      <p:grpSp>
        <p:nvGrpSpPr>
          <p:cNvPr id="318" name="Group 317">
            <a:extLst>
              <a:ext uri="{FF2B5EF4-FFF2-40B4-BE49-F238E27FC236}">
                <a16:creationId xmlns:a16="http://schemas.microsoft.com/office/drawing/2014/main" id="{C9EB9E5A-1554-D10F-C1CB-27C4D7D5CE27}"/>
              </a:ext>
            </a:extLst>
          </p:cNvPr>
          <p:cNvGrpSpPr/>
          <p:nvPr/>
        </p:nvGrpSpPr>
        <p:grpSpPr>
          <a:xfrm>
            <a:off x="5919182" y="5500995"/>
            <a:ext cx="360935" cy="295593"/>
            <a:chOff x="7632974" y="761682"/>
            <a:chExt cx="360935" cy="295593"/>
          </a:xfrm>
        </p:grpSpPr>
        <p:sp>
          <p:nvSpPr>
            <p:cNvPr id="319" name="Oval 318">
              <a:extLst>
                <a:ext uri="{FF2B5EF4-FFF2-40B4-BE49-F238E27FC236}">
                  <a16:creationId xmlns:a16="http://schemas.microsoft.com/office/drawing/2014/main" id="{0505C4E5-522E-7CC7-297A-D4E6AA210E13}"/>
                </a:ext>
              </a:extLst>
            </p:cNvPr>
            <p:cNvSpPr/>
            <p:nvPr/>
          </p:nvSpPr>
          <p:spPr>
            <a:xfrm>
              <a:off x="7667625" y="762000"/>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0" name="TextBox 319">
              <a:extLst>
                <a:ext uri="{FF2B5EF4-FFF2-40B4-BE49-F238E27FC236}">
                  <a16:creationId xmlns:a16="http://schemas.microsoft.com/office/drawing/2014/main" id="{64FA16E4-DD70-C9E5-52A2-12BF1824804C}"/>
                </a:ext>
              </a:extLst>
            </p:cNvPr>
            <p:cNvSpPr txBox="1"/>
            <p:nvPr/>
          </p:nvSpPr>
          <p:spPr>
            <a:xfrm>
              <a:off x="7632974" y="761682"/>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3c</a:t>
              </a:r>
            </a:p>
          </p:txBody>
        </p:sp>
      </p:grpSp>
      <p:grpSp>
        <p:nvGrpSpPr>
          <p:cNvPr id="321" name="Group 320">
            <a:extLst>
              <a:ext uri="{FF2B5EF4-FFF2-40B4-BE49-F238E27FC236}">
                <a16:creationId xmlns:a16="http://schemas.microsoft.com/office/drawing/2014/main" id="{1657E6EB-89EF-BCCD-C263-2CBE15E0D29F}"/>
              </a:ext>
            </a:extLst>
          </p:cNvPr>
          <p:cNvGrpSpPr/>
          <p:nvPr/>
        </p:nvGrpSpPr>
        <p:grpSpPr>
          <a:xfrm>
            <a:off x="7820395" y="4431874"/>
            <a:ext cx="360935" cy="295593"/>
            <a:chOff x="7632974" y="761682"/>
            <a:chExt cx="360935" cy="295593"/>
          </a:xfrm>
        </p:grpSpPr>
        <p:sp>
          <p:nvSpPr>
            <p:cNvPr id="322" name="Oval 321">
              <a:extLst>
                <a:ext uri="{FF2B5EF4-FFF2-40B4-BE49-F238E27FC236}">
                  <a16:creationId xmlns:a16="http://schemas.microsoft.com/office/drawing/2014/main" id="{5908E0EB-1D06-CE7A-8317-9CFDF2E6E6C1}"/>
                </a:ext>
              </a:extLst>
            </p:cNvPr>
            <p:cNvSpPr/>
            <p:nvPr/>
          </p:nvSpPr>
          <p:spPr>
            <a:xfrm>
              <a:off x="7667625" y="762000"/>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3" name="TextBox 322">
              <a:extLst>
                <a:ext uri="{FF2B5EF4-FFF2-40B4-BE49-F238E27FC236}">
                  <a16:creationId xmlns:a16="http://schemas.microsoft.com/office/drawing/2014/main" id="{A67BA94B-E412-62ED-1DCA-E9BF6E3790BE}"/>
                </a:ext>
              </a:extLst>
            </p:cNvPr>
            <p:cNvSpPr txBox="1"/>
            <p:nvPr/>
          </p:nvSpPr>
          <p:spPr>
            <a:xfrm>
              <a:off x="7632974" y="761682"/>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4a</a:t>
              </a:r>
            </a:p>
          </p:txBody>
        </p:sp>
      </p:grpSp>
      <p:grpSp>
        <p:nvGrpSpPr>
          <p:cNvPr id="324" name="Group 323">
            <a:extLst>
              <a:ext uri="{FF2B5EF4-FFF2-40B4-BE49-F238E27FC236}">
                <a16:creationId xmlns:a16="http://schemas.microsoft.com/office/drawing/2014/main" id="{B53CE80B-7BFF-1D3C-039C-4E662BC28911}"/>
              </a:ext>
            </a:extLst>
          </p:cNvPr>
          <p:cNvGrpSpPr/>
          <p:nvPr/>
        </p:nvGrpSpPr>
        <p:grpSpPr>
          <a:xfrm>
            <a:off x="8084000" y="2459213"/>
            <a:ext cx="360935" cy="295593"/>
            <a:chOff x="7632974" y="761682"/>
            <a:chExt cx="360935" cy="295593"/>
          </a:xfrm>
        </p:grpSpPr>
        <p:sp>
          <p:nvSpPr>
            <p:cNvPr id="325" name="Oval 324">
              <a:extLst>
                <a:ext uri="{FF2B5EF4-FFF2-40B4-BE49-F238E27FC236}">
                  <a16:creationId xmlns:a16="http://schemas.microsoft.com/office/drawing/2014/main" id="{2404DA94-577A-7AB6-2E24-3B1F62EC25BF}"/>
                </a:ext>
              </a:extLst>
            </p:cNvPr>
            <p:cNvSpPr/>
            <p:nvPr/>
          </p:nvSpPr>
          <p:spPr>
            <a:xfrm>
              <a:off x="7667625" y="762000"/>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6" name="TextBox 325">
              <a:extLst>
                <a:ext uri="{FF2B5EF4-FFF2-40B4-BE49-F238E27FC236}">
                  <a16:creationId xmlns:a16="http://schemas.microsoft.com/office/drawing/2014/main" id="{4C2366EB-E1CB-1ACA-AA1D-EEA901BA9FA5}"/>
                </a:ext>
              </a:extLst>
            </p:cNvPr>
            <p:cNvSpPr txBox="1"/>
            <p:nvPr/>
          </p:nvSpPr>
          <p:spPr>
            <a:xfrm>
              <a:off x="7632974" y="761682"/>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5a</a:t>
              </a:r>
            </a:p>
          </p:txBody>
        </p:sp>
      </p:grpSp>
      <p:grpSp>
        <p:nvGrpSpPr>
          <p:cNvPr id="327" name="Group 326">
            <a:extLst>
              <a:ext uri="{FF2B5EF4-FFF2-40B4-BE49-F238E27FC236}">
                <a16:creationId xmlns:a16="http://schemas.microsoft.com/office/drawing/2014/main" id="{E08BC1B5-11BF-F525-0F08-395C7CE45236}"/>
              </a:ext>
            </a:extLst>
          </p:cNvPr>
          <p:cNvGrpSpPr/>
          <p:nvPr/>
        </p:nvGrpSpPr>
        <p:grpSpPr>
          <a:xfrm>
            <a:off x="10094379" y="2467141"/>
            <a:ext cx="360935" cy="295593"/>
            <a:chOff x="7632974" y="761682"/>
            <a:chExt cx="360935" cy="295593"/>
          </a:xfrm>
        </p:grpSpPr>
        <p:sp>
          <p:nvSpPr>
            <p:cNvPr id="328" name="Oval 327">
              <a:extLst>
                <a:ext uri="{FF2B5EF4-FFF2-40B4-BE49-F238E27FC236}">
                  <a16:creationId xmlns:a16="http://schemas.microsoft.com/office/drawing/2014/main" id="{CCD81B50-2433-D94A-E4C1-B31E33659365}"/>
                </a:ext>
              </a:extLst>
            </p:cNvPr>
            <p:cNvSpPr/>
            <p:nvPr/>
          </p:nvSpPr>
          <p:spPr>
            <a:xfrm>
              <a:off x="7667625" y="762000"/>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9" name="TextBox 328">
              <a:extLst>
                <a:ext uri="{FF2B5EF4-FFF2-40B4-BE49-F238E27FC236}">
                  <a16:creationId xmlns:a16="http://schemas.microsoft.com/office/drawing/2014/main" id="{6F6F6889-5CC9-A7BA-39CC-3C48AB389901}"/>
                </a:ext>
              </a:extLst>
            </p:cNvPr>
            <p:cNvSpPr txBox="1"/>
            <p:nvPr/>
          </p:nvSpPr>
          <p:spPr>
            <a:xfrm>
              <a:off x="7632974" y="761682"/>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5b</a:t>
              </a:r>
            </a:p>
          </p:txBody>
        </p:sp>
      </p:grpSp>
      <p:grpSp>
        <p:nvGrpSpPr>
          <p:cNvPr id="330" name="Group 329">
            <a:extLst>
              <a:ext uri="{FF2B5EF4-FFF2-40B4-BE49-F238E27FC236}">
                <a16:creationId xmlns:a16="http://schemas.microsoft.com/office/drawing/2014/main" id="{BB91917D-7B61-678F-F01D-F7388FCC88BC}"/>
              </a:ext>
            </a:extLst>
          </p:cNvPr>
          <p:cNvGrpSpPr/>
          <p:nvPr/>
        </p:nvGrpSpPr>
        <p:grpSpPr>
          <a:xfrm>
            <a:off x="10383763" y="3543595"/>
            <a:ext cx="360935" cy="295593"/>
            <a:chOff x="7632974" y="761682"/>
            <a:chExt cx="360935" cy="295593"/>
          </a:xfrm>
        </p:grpSpPr>
        <p:sp>
          <p:nvSpPr>
            <p:cNvPr id="331" name="Oval 330">
              <a:extLst>
                <a:ext uri="{FF2B5EF4-FFF2-40B4-BE49-F238E27FC236}">
                  <a16:creationId xmlns:a16="http://schemas.microsoft.com/office/drawing/2014/main" id="{AFEB1417-AC50-6358-F1B7-C8DEFC7E2621}"/>
                </a:ext>
              </a:extLst>
            </p:cNvPr>
            <p:cNvSpPr/>
            <p:nvPr/>
          </p:nvSpPr>
          <p:spPr>
            <a:xfrm>
              <a:off x="7667625" y="762000"/>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2" name="TextBox 331">
              <a:extLst>
                <a:ext uri="{FF2B5EF4-FFF2-40B4-BE49-F238E27FC236}">
                  <a16:creationId xmlns:a16="http://schemas.microsoft.com/office/drawing/2014/main" id="{01D51EDC-FC9B-8C2F-9D34-3F6B84629450}"/>
                </a:ext>
              </a:extLst>
            </p:cNvPr>
            <p:cNvSpPr txBox="1"/>
            <p:nvPr/>
          </p:nvSpPr>
          <p:spPr>
            <a:xfrm>
              <a:off x="7632974" y="761682"/>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5c</a:t>
              </a:r>
            </a:p>
          </p:txBody>
        </p:sp>
      </p:grpSp>
      <p:grpSp>
        <p:nvGrpSpPr>
          <p:cNvPr id="333" name="Group 332">
            <a:extLst>
              <a:ext uri="{FF2B5EF4-FFF2-40B4-BE49-F238E27FC236}">
                <a16:creationId xmlns:a16="http://schemas.microsoft.com/office/drawing/2014/main" id="{1C48B313-3D3B-99F5-A731-DFEE4F6B479F}"/>
              </a:ext>
            </a:extLst>
          </p:cNvPr>
          <p:cNvGrpSpPr/>
          <p:nvPr/>
        </p:nvGrpSpPr>
        <p:grpSpPr>
          <a:xfrm>
            <a:off x="10467584" y="4465410"/>
            <a:ext cx="360935" cy="295593"/>
            <a:chOff x="7632974" y="761682"/>
            <a:chExt cx="360935" cy="295593"/>
          </a:xfrm>
        </p:grpSpPr>
        <p:sp>
          <p:nvSpPr>
            <p:cNvPr id="334" name="Oval 333">
              <a:extLst>
                <a:ext uri="{FF2B5EF4-FFF2-40B4-BE49-F238E27FC236}">
                  <a16:creationId xmlns:a16="http://schemas.microsoft.com/office/drawing/2014/main" id="{1FD0E14B-C9F7-6072-4ADE-FF6AF3E6A4F8}"/>
                </a:ext>
              </a:extLst>
            </p:cNvPr>
            <p:cNvSpPr/>
            <p:nvPr/>
          </p:nvSpPr>
          <p:spPr>
            <a:xfrm>
              <a:off x="7667625" y="762000"/>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5" name="TextBox 334">
              <a:extLst>
                <a:ext uri="{FF2B5EF4-FFF2-40B4-BE49-F238E27FC236}">
                  <a16:creationId xmlns:a16="http://schemas.microsoft.com/office/drawing/2014/main" id="{6CC7490B-C4B6-3CEC-C11E-671AA2D64967}"/>
                </a:ext>
              </a:extLst>
            </p:cNvPr>
            <p:cNvSpPr txBox="1"/>
            <p:nvPr/>
          </p:nvSpPr>
          <p:spPr>
            <a:xfrm>
              <a:off x="7632974" y="761682"/>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5d</a:t>
              </a:r>
            </a:p>
          </p:txBody>
        </p:sp>
      </p:grpSp>
      <p:grpSp>
        <p:nvGrpSpPr>
          <p:cNvPr id="336" name="Group 335">
            <a:extLst>
              <a:ext uri="{FF2B5EF4-FFF2-40B4-BE49-F238E27FC236}">
                <a16:creationId xmlns:a16="http://schemas.microsoft.com/office/drawing/2014/main" id="{C8699A62-42FC-156C-A40C-241989A90860}"/>
              </a:ext>
            </a:extLst>
          </p:cNvPr>
          <p:cNvGrpSpPr/>
          <p:nvPr/>
        </p:nvGrpSpPr>
        <p:grpSpPr>
          <a:xfrm>
            <a:off x="9296310" y="5028601"/>
            <a:ext cx="360935" cy="295593"/>
            <a:chOff x="7632974" y="761682"/>
            <a:chExt cx="360935" cy="295593"/>
          </a:xfrm>
        </p:grpSpPr>
        <p:sp>
          <p:nvSpPr>
            <p:cNvPr id="337" name="Oval 336">
              <a:extLst>
                <a:ext uri="{FF2B5EF4-FFF2-40B4-BE49-F238E27FC236}">
                  <a16:creationId xmlns:a16="http://schemas.microsoft.com/office/drawing/2014/main" id="{35627203-D3F1-CA92-635A-57DF452357B9}"/>
                </a:ext>
              </a:extLst>
            </p:cNvPr>
            <p:cNvSpPr/>
            <p:nvPr/>
          </p:nvSpPr>
          <p:spPr>
            <a:xfrm>
              <a:off x="7667625" y="762000"/>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8" name="TextBox 337">
              <a:extLst>
                <a:ext uri="{FF2B5EF4-FFF2-40B4-BE49-F238E27FC236}">
                  <a16:creationId xmlns:a16="http://schemas.microsoft.com/office/drawing/2014/main" id="{075D4879-45BA-279C-0C81-448B8BFC40C1}"/>
                </a:ext>
              </a:extLst>
            </p:cNvPr>
            <p:cNvSpPr txBox="1"/>
            <p:nvPr/>
          </p:nvSpPr>
          <p:spPr>
            <a:xfrm>
              <a:off x="7632974" y="761682"/>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5e</a:t>
              </a:r>
            </a:p>
          </p:txBody>
        </p:sp>
      </p:grpSp>
      <p:grpSp>
        <p:nvGrpSpPr>
          <p:cNvPr id="339" name="Group 338">
            <a:extLst>
              <a:ext uri="{FF2B5EF4-FFF2-40B4-BE49-F238E27FC236}">
                <a16:creationId xmlns:a16="http://schemas.microsoft.com/office/drawing/2014/main" id="{27F9909C-FA6B-DA32-E16E-1658398DD198}"/>
              </a:ext>
            </a:extLst>
          </p:cNvPr>
          <p:cNvGrpSpPr/>
          <p:nvPr/>
        </p:nvGrpSpPr>
        <p:grpSpPr>
          <a:xfrm>
            <a:off x="7193886" y="5844871"/>
            <a:ext cx="360935" cy="295593"/>
            <a:chOff x="7632974" y="761682"/>
            <a:chExt cx="360935" cy="295593"/>
          </a:xfrm>
        </p:grpSpPr>
        <p:sp>
          <p:nvSpPr>
            <p:cNvPr id="340" name="Oval 339">
              <a:extLst>
                <a:ext uri="{FF2B5EF4-FFF2-40B4-BE49-F238E27FC236}">
                  <a16:creationId xmlns:a16="http://schemas.microsoft.com/office/drawing/2014/main" id="{B23ACE92-B311-75B9-8E16-617AD7071945}"/>
                </a:ext>
              </a:extLst>
            </p:cNvPr>
            <p:cNvSpPr/>
            <p:nvPr/>
          </p:nvSpPr>
          <p:spPr>
            <a:xfrm>
              <a:off x="7667625" y="762000"/>
              <a:ext cx="295810" cy="295275"/>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1" name="TextBox 340">
              <a:extLst>
                <a:ext uri="{FF2B5EF4-FFF2-40B4-BE49-F238E27FC236}">
                  <a16:creationId xmlns:a16="http://schemas.microsoft.com/office/drawing/2014/main" id="{19E58B47-1966-3390-BF34-5BA90ADE5A86}"/>
                </a:ext>
              </a:extLst>
            </p:cNvPr>
            <p:cNvSpPr txBox="1"/>
            <p:nvPr/>
          </p:nvSpPr>
          <p:spPr>
            <a:xfrm>
              <a:off x="7632974" y="761682"/>
              <a:ext cx="360935" cy="276999"/>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rPr>
                <a:t>5f</a:t>
              </a:r>
            </a:p>
          </p:txBody>
        </p:sp>
      </p:grpSp>
      <p:sp>
        <p:nvSpPr>
          <p:cNvPr id="342" name="TextBox 341">
            <a:extLst>
              <a:ext uri="{FF2B5EF4-FFF2-40B4-BE49-F238E27FC236}">
                <a16:creationId xmlns:a16="http://schemas.microsoft.com/office/drawing/2014/main" id="{C3B615D0-5205-24FF-D250-398B8C28F7A9}"/>
              </a:ext>
            </a:extLst>
          </p:cNvPr>
          <p:cNvSpPr txBox="1"/>
          <p:nvPr/>
        </p:nvSpPr>
        <p:spPr>
          <a:xfrm>
            <a:off x="4062386" y="4823840"/>
            <a:ext cx="1166614" cy="430887"/>
          </a:xfrm>
          <a:prstGeom prst="rect">
            <a:avLst/>
          </a:prstGeom>
          <a:noFill/>
          <a:ln>
            <a:noFill/>
          </a:ln>
        </p:spPr>
        <p:txBody>
          <a:bodyPr wrap="square" rtlCol="0">
            <a:spAutoFit/>
          </a:bodyPr>
          <a:lstStyle/>
          <a:p>
            <a:pPr algn="ctr" defTabSz="457200"/>
            <a:r>
              <a:rPr lang="en-US" sz="1100" dirty="0">
                <a:solidFill>
                  <a:prstClr val="black"/>
                </a:solidFill>
                <a:latin typeface="Calibri" panose="020F0502020204030204"/>
              </a:rPr>
              <a:t>Maintainer/TSC</a:t>
            </a:r>
          </a:p>
          <a:p>
            <a:pPr algn="ctr" defTabSz="457200"/>
            <a:r>
              <a:rPr lang="en-US" sz="1100" dirty="0">
                <a:solidFill>
                  <a:prstClr val="black"/>
                </a:solidFill>
                <a:latin typeface="Calibri" panose="020F0502020204030204"/>
              </a:rPr>
              <a:t>NBAC</a:t>
            </a:r>
          </a:p>
        </p:txBody>
      </p:sp>
    </p:spTree>
    <p:extLst>
      <p:ext uri="{BB962C8B-B14F-4D97-AF65-F5344CB8AC3E}">
        <p14:creationId xmlns:p14="http://schemas.microsoft.com/office/powerpoint/2010/main" val="3191334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60CD7-C7FF-1FCA-CFE4-4D2517DC7BE1}"/>
              </a:ext>
            </a:extLst>
          </p:cNvPr>
          <p:cNvSpPr>
            <a:spLocks noGrp="1"/>
          </p:cNvSpPr>
          <p:nvPr>
            <p:ph type="title"/>
          </p:nvPr>
        </p:nvSpPr>
        <p:spPr/>
        <p:txBody>
          <a:bodyPr/>
          <a:lstStyle/>
          <a:p>
            <a:r>
              <a:rPr lang="en-US" dirty="0"/>
              <a:t>NIEM OPEN Release Process: NIEM Domain</a:t>
            </a:r>
          </a:p>
        </p:txBody>
      </p:sp>
      <p:sp>
        <p:nvSpPr>
          <p:cNvPr id="3" name="Text Placeholder 2">
            <a:extLst>
              <a:ext uri="{FF2B5EF4-FFF2-40B4-BE49-F238E27FC236}">
                <a16:creationId xmlns:a16="http://schemas.microsoft.com/office/drawing/2014/main" id="{8EA0F7B5-1FEB-2275-098A-B2A18B773707}"/>
              </a:ext>
            </a:extLst>
          </p:cNvPr>
          <p:cNvSpPr>
            <a:spLocks noGrp="1"/>
          </p:cNvSpPr>
          <p:nvPr>
            <p:ph type="body" sz="quarter" idx="13"/>
          </p:nvPr>
        </p:nvSpPr>
        <p:spPr>
          <a:xfrm>
            <a:off x="386081" y="1199633"/>
            <a:ext cx="9093200" cy="4777956"/>
          </a:xfrm>
        </p:spPr>
        <p:txBody>
          <a:bodyPr/>
          <a:lstStyle/>
          <a:p>
            <a:pPr marR="0" algn="l">
              <a:lnSpc>
                <a:spcPct val="200000"/>
              </a:lnSpc>
              <a:spcBef>
                <a:spcPts val="0"/>
              </a:spcBef>
              <a:spcAft>
                <a:spcPts val="0"/>
              </a:spcAft>
              <a:buFont typeface="Arial" panose="020B0604020202020204" pitchFamily="34" charset="0"/>
              <a:buChar char="•"/>
            </a:pPr>
            <a:r>
              <a:rPr lang="en-US" sz="1800" b="0" i="0" dirty="0">
                <a:solidFill>
                  <a:srgbClr val="222222"/>
                </a:solidFill>
                <a:effectLst/>
              </a:rPr>
              <a:t>Contribute new / updated requirements / content for their own domain or code tables they are responsible for</a:t>
            </a:r>
          </a:p>
          <a:p>
            <a:pPr marR="0" algn="l">
              <a:lnSpc>
                <a:spcPct val="200000"/>
              </a:lnSpc>
              <a:spcBef>
                <a:spcPts val="0"/>
              </a:spcBef>
              <a:spcAft>
                <a:spcPts val="0"/>
              </a:spcAft>
              <a:buFont typeface="Arial" panose="020B0604020202020204" pitchFamily="34" charset="0"/>
              <a:buChar char="•"/>
            </a:pPr>
            <a:r>
              <a:rPr lang="en-US" sz="1800" b="0" i="0" dirty="0">
                <a:solidFill>
                  <a:srgbClr val="222222"/>
                </a:solidFill>
                <a:effectLst/>
              </a:rPr>
              <a:t>Contribute new / updated requirements / content for NIEM in general</a:t>
            </a:r>
          </a:p>
          <a:p>
            <a:pPr marR="0" algn="l">
              <a:lnSpc>
                <a:spcPct val="200000"/>
              </a:lnSpc>
              <a:spcBef>
                <a:spcPts val="0"/>
              </a:spcBef>
              <a:spcAft>
                <a:spcPts val="0"/>
              </a:spcAft>
              <a:buFont typeface="Arial" panose="020B0604020202020204" pitchFamily="34" charset="0"/>
              <a:buChar char="•"/>
            </a:pPr>
            <a:r>
              <a:rPr lang="en-US" sz="1800" b="0" i="0" dirty="0">
                <a:solidFill>
                  <a:srgbClr val="222222"/>
                </a:solidFill>
                <a:effectLst/>
              </a:rPr>
              <a:t>Address domain issues submitted by the public</a:t>
            </a:r>
          </a:p>
          <a:p>
            <a:pPr marR="0" algn="l">
              <a:lnSpc>
                <a:spcPct val="200000"/>
              </a:lnSpc>
              <a:spcBef>
                <a:spcPts val="0"/>
              </a:spcBef>
              <a:spcAft>
                <a:spcPts val="0"/>
              </a:spcAft>
              <a:buFont typeface="Arial" panose="020B0604020202020204" pitchFamily="34" charset="0"/>
              <a:buChar char="•"/>
            </a:pPr>
            <a:r>
              <a:rPr lang="en-US" sz="1800" b="0" i="0" dirty="0">
                <a:solidFill>
                  <a:srgbClr val="222222"/>
                </a:solidFill>
                <a:effectLst/>
              </a:rPr>
              <a:t>Participate in the Harmonization Working Group or smaller cross-domain working groups</a:t>
            </a:r>
          </a:p>
          <a:p>
            <a:pPr marR="0" algn="l">
              <a:lnSpc>
                <a:spcPct val="200000"/>
              </a:lnSpc>
              <a:spcBef>
                <a:spcPts val="0"/>
              </a:spcBef>
              <a:spcAft>
                <a:spcPts val="0"/>
              </a:spcAft>
              <a:buFont typeface="Arial" panose="020B0604020202020204" pitchFamily="34" charset="0"/>
              <a:buChar char="•"/>
            </a:pPr>
            <a:r>
              <a:rPr lang="en-US" sz="1800" b="0" i="0" dirty="0">
                <a:solidFill>
                  <a:srgbClr val="222222"/>
                </a:solidFill>
                <a:effectLst/>
              </a:rPr>
              <a:t>Publish a domain update out-of-cycle</a:t>
            </a:r>
          </a:p>
          <a:p>
            <a:pPr marR="0" algn="l">
              <a:lnSpc>
                <a:spcPct val="200000"/>
              </a:lnSpc>
              <a:spcBef>
                <a:spcPts val="0"/>
              </a:spcBef>
              <a:spcAft>
                <a:spcPts val="0"/>
              </a:spcAft>
              <a:buFont typeface="Arial" panose="020B0604020202020204" pitchFamily="34" charset="0"/>
              <a:buChar char="•"/>
            </a:pPr>
            <a:r>
              <a:rPr lang="en-US" sz="1800" b="0" i="0" dirty="0">
                <a:solidFill>
                  <a:srgbClr val="222222"/>
                </a:solidFill>
                <a:effectLst/>
              </a:rPr>
              <a:t>Publish updated content in major and minor releases</a:t>
            </a:r>
          </a:p>
          <a:p>
            <a:pPr>
              <a:lnSpc>
                <a:spcPct val="200000"/>
              </a:lnSpc>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5725F551-7F5D-F766-54EB-AD394B471AC0}"/>
              </a:ext>
            </a:extLst>
          </p:cNvPr>
          <p:cNvSpPr>
            <a:spLocks noGrp="1"/>
          </p:cNvSpPr>
          <p:nvPr>
            <p:ph type="sldNum" sz="quarter" idx="4"/>
          </p:nvPr>
        </p:nvSpPr>
        <p:spPr/>
        <p:txBody>
          <a:bodyPr/>
          <a:lstStyle/>
          <a:p>
            <a:fld id="{6E6030FC-FB78-5E4D-92EA-5D9433591EA9}" type="slidenum">
              <a:rPr lang="en-US" smtClean="0"/>
              <a:pPr/>
              <a:t>48</a:t>
            </a:fld>
            <a:endParaRPr lang="en-US" dirty="0"/>
          </a:p>
        </p:txBody>
      </p:sp>
      <p:pic>
        <p:nvPicPr>
          <p:cNvPr id="28" name="Picture 27">
            <a:extLst>
              <a:ext uri="{FF2B5EF4-FFF2-40B4-BE49-F238E27FC236}">
                <a16:creationId xmlns:a16="http://schemas.microsoft.com/office/drawing/2014/main" id="{E3296F9C-0C3A-1FC9-463C-13C3C3DF0DCF}"/>
              </a:ext>
            </a:extLst>
          </p:cNvPr>
          <p:cNvPicPr>
            <a:picLocks noChangeAspect="1"/>
          </p:cNvPicPr>
          <p:nvPr/>
        </p:nvPicPr>
        <p:blipFill>
          <a:blip r:embed="rId3"/>
          <a:stretch>
            <a:fillRect/>
          </a:stretch>
        </p:blipFill>
        <p:spPr>
          <a:xfrm>
            <a:off x="9171354" y="1396750"/>
            <a:ext cx="2634565" cy="4644439"/>
          </a:xfrm>
          <a:prstGeom prst="rect">
            <a:avLst/>
          </a:prstGeom>
        </p:spPr>
      </p:pic>
    </p:spTree>
    <p:extLst>
      <p:ext uri="{BB962C8B-B14F-4D97-AF65-F5344CB8AC3E}">
        <p14:creationId xmlns:p14="http://schemas.microsoft.com/office/powerpoint/2010/main" val="5160721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60CD7-C7FF-1FCA-CFE4-4D2517DC7BE1}"/>
              </a:ext>
            </a:extLst>
          </p:cNvPr>
          <p:cNvSpPr>
            <a:spLocks noGrp="1"/>
          </p:cNvSpPr>
          <p:nvPr>
            <p:ph type="title"/>
          </p:nvPr>
        </p:nvSpPr>
        <p:spPr/>
        <p:txBody>
          <a:bodyPr/>
          <a:lstStyle/>
          <a:p>
            <a:r>
              <a:rPr lang="en-US" dirty="0"/>
              <a:t>NIEM OPEN Release Process: NBAC TSC</a:t>
            </a:r>
          </a:p>
        </p:txBody>
      </p:sp>
      <p:sp>
        <p:nvSpPr>
          <p:cNvPr id="3" name="Text Placeholder 2">
            <a:extLst>
              <a:ext uri="{FF2B5EF4-FFF2-40B4-BE49-F238E27FC236}">
                <a16:creationId xmlns:a16="http://schemas.microsoft.com/office/drawing/2014/main" id="{8EA0F7B5-1FEB-2275-098A-B2A18B773707}"/>
              </a:ext>
            </a:extLst>
          </p:cNvPr>
          <p:cNvSpPr>
            <a:spLocks noGrp="1"/>
          </p:cNvSpPr>
          <p:nvPr>
            <p:ph type="body" sz="quarter" idx="13"/>
          </p:nvPr>
        </p:nvSpPr>
        <p:spPr>
          <a:xfrm>
            <a:off x="181989" y="1180646"/>
            <a:ext cx="7427201" cy="4777956"/>
          </a:xfrm>
        </p:spPr>
        <p:txBody>
          <a:bodyPr>
            <a:normAutofit fontScale="92500"/>
          </a:bodyPr>
          <a:lstStyle/>
          <a:p>
            <a:pPr marL="0" marR="0" algn="l">
              <a:lnSpc>
                <a:spcPct val="200000"/>
              </a:lnSpc>
              <a:spcBef>
                <a:spcPts val="0"/>
              </a:spcBef>
              <a:spcAft>
                <a:spcPts val="0"/>
              </a:spcAft>
              <a:buFont typeface="Arial" panose="020B0604020202020204" pitchFamily="34" charset="0"/>
              <a:buChar char="•"/>
            </a:pPr>
            <a:r>
              <a:rPr lang="en-US" sz="1800" b="0" i="0" dirty="0">
                <a:solidFill>
                  <a:srgbClr val="222222"/>
                </a:solidFill>
                <a:effectLst/>
              </a:rPr>
              <a:t>Kick of tiger teams / working groups to address specific topics (e.g. the Harmonization Working Group for major releases)</a:t>
            </a:r>
          </a:p>
          <a:p>
            <a:pPr marL="0" marR="0" algn="l">
              <a:lnSpc>
                <a:spcPct val="200000"/>
              </a:lnSpc>
              <a:spcBef>
                <a:spcPts val="0"/>
              </a:spcBef>
              <a:spcAft>
                <a:spcPts val="0"/>
              </a:spcAft>
              <a:buFont typeface="Arial" panose="020B0604020202020204" pitchFamily="34" charset="0"/>
              <a:buChar char="•"/>
            </a:pPr>
            <a:r>
              <a:rPr lang="en-US" sz="1800" b="0" i="0" dirty="0">
                <a:solidFill>
                  <a:srgbClr val="222222"/>
                </a:solidFill>
                <a:effectLst/>
              </a:rPr>
              <a:t>Review and decide on recommendations from working groups</a:t>
            </a:r>
          </a:p>
          <a:p>
            <a:pPr marL="0" marR="0" algn="l">
              <a:lnSpc>
                <a:spcPct val="200000"/>
              </a:lnSpc>
              <a:spcBef>
                <a:spcPts val="0"/>
              </a:spcBef>
              <a:spcAft>
                <a:spcPts val="0"/>
              </a:spcAft>
              <a:buFont typeface="Arial" panose="020B0604020202020204" pitchFamily="34" charset="0"/>
              <a:buChar char="•"/>
            </a:pPr>
            <a:r>
              <a:rPr lang="en-US" sz="1800" b="0" i="0" dirty="0">
                <a:solidFill>
                  <a:srgbClr val="222222"/>
                </a:solidFill>
                <a:effectLst/>
              </a:rPr>
              <a:t>Review and decide on issues submitted by the public, domains, etc.</a:t>
            </a:r>
          </a:p>
          <a:p>
            <a:pPr marL="0" marR="0" algn="l">
              <a:lnSpc>
                <a:spcPct val="200000"/>
              </a:lnSpc>
              <a:spcBef>
                <a:spcPts val="0"/>
              </a:spcBef>
              <a:spcAft>
                <a:spcPts val="0"/>
              </a:spcAft>
              <a:buFont typeface="Arial" panose="020B0604020202020204" pitchFamily="34" charset="0"/>
              <a:buChar char="•"/>
            </a:pPr>
            <a:r>
              <a:rPr lang="en-US" sz="1800" b="0" i="0" dirty="0">
                <a:solidFill>
                  <a:srgbClr val="222222"/>
                </a:solidFill>
                <a:effectLst/>
              </a:rPr>
              <a:t>Review drafts of a release (alpha, beta, </a:t>
            </a:r>
            <a:r>
              <a:rPr lang="en-US" sz="1800" dirty="0">
                <a:solidFill>
                  <a:srgbClr val="222222"/>
                </a:solidFill>
              </a:rPr>
              <a:t>..</a:t>
            </a:r>
            <a:r>
              <a:rPr lang="en-US" sz="1800" b="0" i="0" dirty="0">
                <a:solidFill>
                  <a:srgbClr val="222222"/>
                </a:solidFill>
                <a:effectLst/>
              </a:rPr>
              <a:t>)</a:t>
            </a:r>
          </a:p>
          <a:p>
            <a:pPr marL="0" marR="0" algn="l">
              <a:lnSpc>
                <a:spcPct val="200000"/>
              </a:lnSpc>
              <a:spcBef>
                <a:spcPts val="0"/>
              </a:spcBef>
              <a:spcAft>
                <a:spcPts val="0"/>
              </a:spcAft>
              <a:buFont typeface="Arial" panose="020B0604020202020204" pitchFamily="34" charset="0"/>
              <a:buChar char="•"/>
            </a:pPr>
            <a:r>
              <a:rPr lang="en-US" sz="1800" b="0" i="0" dirty="0">
                <a:solidFill>
                  <a:srgbClr val="222222"/>
                </a:solidFill>
                <a:effectLst/>
              </a:rPr>
              <a:t>Vote to approve a release for publication</a:t>
            </a:r>
          </a:p>
          <a:p>
            <a:pPr marL="0" marR="0" algn="l">
              <a:lnSpc>
                <a:spcPct val="200000"/>
              </a:lnSpc>
              <a:spcBef>
                <a:spcPts val="0"/>
              </a:spcBef>
              <a:spcAft>
                <a:spcPts val="0"/>
              </a:spcAft>
              <a:buFont typeface="Arial" panose="020B0604020202020204" pitchFamily="34" charset="0"/>
              <a:buChar char="•"/>
            </a:pPr>
            <a:r>
              <a:rPr lang="en-US" sz="1800" b="0" i="0" dirty="0">
                <a:solidFill>
                  <a:srgbClr val="222222"/>
                </a:solidFill>
                <a:effectLst/>
              </a:rPr>
              <a:t>Submit technical architecture requests / recommendation to the NTAC</a:t>
            </a:r>
          </a:p>
          <a:p>
            <a:pPr marL="0" marR="0" algn="l">
              <a:lnSpc>
                <a:spcPct val="200000"/>
              </a:lnSpc>
              <a:spcBef>
                <a:spcPts val="0"/>
              </a:spcBef>
              <a:spcAft>
                <a:spcPts val="0"/>
              </a:spcAft>
              <a:buFont typeface="Arial" panose="020B0604020202020204" pitchFamily="34" charset="0"/>
              <a:buChar char="•"/>
            </a:pPr>
            <a:r>
              <a:rPr lang="en-US" sz="1800" b="0" i="0" dirty="0">
                <a:solidFill>
                  <a:srgbClr val="222222"/>
                </a:solidFill>
                <a:effectLst/>
              </a:rPr>
              <a:t>Review and provide feedback to technical architecture proposals from the NTAC</a:t>
            </a:r>
          </a:p>
          <a:p>
            <a:pPr>
              <a:lnSpc>
                <a:spcPct val="200000"/>
              </a:lnSpc>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5725F551-7F5D-F766-54EB-AD394B471AC0}"/>
              </a:ext>
            </a:extLst>
          </p:cNvPr>
          <p:cNvSpPr>
            <a:spLocks noGrp="1"/>
          </p:cNvSpPr>
          <p:nvPr>
            <p:ph type="sldNum" sz="quarter" idx="4"/>
          </p:nvPr>
        </p:nvSpPr>
        <p:spPr/>
        <p:txBody>
          <a:bodyPr/>
          <a:lstStyle/>
          <a:p>
            <a:fld id="{6E6030FC-FB78-5E4D-92EA-5D9433591EA9}" type="slidenum">
              <a:rPr lang="en-US" smtClean="0"/>
              <a:pPr/>
              <a:t>49</a:t>
            </a:fld>
            <a:endParaRPr lang="en-US" dirty="0"/>
          </a:p>
        </p:txBody>
      </p:sp>
      <p:pic>
        <p:nvPicPr>
          <p:cNvPr id="107" name="Picture 106">
            <a:extLst>
              <a:ext uri="{FF2B5EF4-FFF2-40B4-BE49-F238E27FC236}">
                <a16:creationId xmlns:a16="http://schemas.microsoft.com/office/drawing/2014/main" id="{A7C4D15C-5D47-1FE3-9528-2C86257268F8}"/>
              </a:ext>
            </a:extLst>
          </p:cNvPr>
          <p:cNvPicPr>
            <a:picLocks noChangeAspect="1"/>
          </p:cNvPicPr>
          <p:nvPr/>
        </p:nvPicPr>
        <p:blipFill>
          <a:blip r:embed="rId3"/>
          <a:stretch>
            <a:fillRect/>
          </a:stretch>
        </p:blipFill>
        <p:spPr>
          <a:xfrm>
            <a:off x="7483445" y="1040022"/>
            <a:ext cx="4708555" cy="4777956"/>
          </a:xfrm>
          <a:prstGeom prst="rect">
            <a:avLst/>
          </a:prstGeom>
        </p:spPr>
      </p:pic>
    </p:spTree>
    <p:extLst>
      <p:ext uri="{BB962C8B-B14F-4D97-AF65-F5344CB8AC3E}">
        <p14:creationId xmlns:p14="http://schemas.microsoft.com/office/powerpoint/2010/main" val="1948984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a:xfrm>
            <a:off x="0" y="152400"/>
            <a:ext cx="12192000" cy="914400"/>
          </a:xfrm>
        </p:spPr>
        <p:txBody>
          <a:bodyPr wrap="square" anchor="t">
            <a:normAutofit/>
          </a:bodyPr>
          <a:lstStyle/>
          <a:p>
            <a:r>
              <a:rPr lang="en-US" dirty="0"/>
              <a:t>Agenda</a:t>
            </a:r>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a:xfrm>
            <a:off x="4728589" y="6371823"/>
            <a:ext cx="2844800" cy="365125"/>
          </a:xfrm>
        </p:spPr>
        <p:txBody>
          <a:bodyPr anchor="t">
            <a:normAutofit/>
          </a:bodyPr>
          <a:lstStyle/>
          <a:p>
            <a:pPr>
              <a:spcAft>
                <a:spcPts val="600"/>
              </a:spcAft>
            </a:pPr>
            <a:fld id="{6E6030FC-FB78-5E4D-92EA-5D9433591EA9}" type="slidenum">
              <a:rPr lang="en-US" smtClean="0"/>
              <a:pPr>
                <a:spcAft>
                  <a:spcPts val="600"/>
                </a:spcAft>
              </a:pPr>
              <a:t>5</a:t>
            </a:fld>
            <a:endParaRPr lang="en-US"/>
          </a:p>
        </p:txBody>
      </p:sp>
      <p:pic>
        <p:nvPicPr>
          <p:cNvPr id="5" name="Picture 4">
            <a:extLst>
              <a:ext uri="{FF2B5EF4-FFF2-40B4-BE49-F238E27FC236}">
                <a16:creationId xmlns:a16="http://schemas.microsoft.com/office/drawing/2014/main" id="{3631A45B-4086-4847-9DD7-39A57A80A72E}"/>
              </a:ext>
            </a:extLst>
          </p:cNvPr>
          <p:cNvPicPr>
            <a:picLocks noChangeAspect="1"/>
          </p:cNvPicPr>
          <p:nvPr/>
        </p:nvPicPr>
        <p:blipFill>
          <a:blip r:embed="rId2"/>
          <a:stretch>
            <a:fillRect/>
          </a:stretch>
        </p:blipFill>
        <p:spPr>
          <a:xfrm>
            <a:off x="1519428" y="979932"/>
            <a:ext cx="9153144" cy="4898136"/>
          </a:xfrm>
          <a:prstGeom prst="rect">
            <a:avLst/>
          </a:prstGeom>
        </p:spPr>
      </p:pic>
    </p:spTree>
    <p:extLst>
      <p:ext uri="{BB962C8B-B14F-4D97-AF65-F5344CB8AC3E}">
        <p14:creationId xmlns:p14="http://schemas.microsoft.com/office/powerpoint/2010/main" val="18413720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60CD7-C7FF-1FCA-CFE4-4D2517DC7BE1}"/>
              </a:ext>
            </a:extLst>
          </p:cNvPr>
          <p:cNvSpPr>
            <a:spLocks noGrp="1"/>
          </p:cNvSpPr>
          <p:nvPr>
            <p:ph type="title"/>
          </p:nvPr>
        </p:nvSpPr>
        <p:spPr/>
        <p:txBody>
          <a:bodyPr/>
          <a:lstStyle/>
          <a:p>
            <a:r>
              <a:rPr lang="en-US" dirty="0"/>
              <a:t>NIEM OPEN Release Process: Maintainer</a:t>
            </a:r>
          </a:p>
        </p:txBody>
      </p:sp>
      <p:sp>
        <p:nvSpPr>
          <p:cNvPr id="3" name="Text Placeholder 2">
            <a:extLst>
              <a:ext uri="{FF2B5EF4-FFF2-40B4-BE49-F238E27FC236}">
                <a16:creationId xmlns:a16="http://schemas.microsoft.com/office/drawing/2014/main" id="{8EA0F7B5-1FEB-2275-098A-B2A18B773707}"/>
              </a:ext>
            </a:extLst>
          </p:cNvPr>
          <p:cNvSpPr>
            <a:spLocks noGrp="1"/>
          </p:cNvSpPr>
          <p:nvPr>
            <p:ph type="body" sz="quarter" idx="13"/>
          </p:nvPr>
        </p:nvSpPr>
        <p:spPr>
          <a:xfrm>
            <a:off x="100709" y="1241606"/>
            <a:ext cx="7895211" cy="5289079"/>
          </a:xfrm>
        </p:spPr>
        <p:txBody>
          <a:bodyPr>
            <a:normAutofit fontScale="77500" lnSpcReduction="20000"/>
          </a:bodyPr>
          <a:lstStyle/>
          <a:p>
            <a:pPr marL="0" marR="0" algn="l">
              <a:lnSpc>
                <a:spcPct val="200000"/>
              </a:lnSpc>
              <a:spcBef>
                <a:spcPts val="0"/>
              </a:spcBef>
              <a:spcAft>
                <a:spcPts val="0"/>
              </a:spcAft>
              <a:buFont typeface="Arial" panose="020B0604020202020204" pitchFamily="34" charset="0"/>
              <a:buChar char="•"/>
            </a:pPr>
            <a:r>
              <a:rPr lang="en-US" sz="1800" b="0" i="0" dirty="0">
                <a:solidFill>
                  <a:srgbClr val="222222"/>
                </a:solidFill>
                <a:effectLst/>
                <a:latin typeface="Calibri" panose="020F0502020204030204" pitchFamily="34" charset="0"/>
              </a:rPr>
              <a:t>Validates and or triage issues. Can they be addressed in the next release.  Is there an interim solution, e.g., Core Supplement?  Prep a solution or alternatives for NBAC or tiger team review.</a:t>
            </a:r>
          </a:p>
          <a:p>
            <a:pPr marL="0" marR="0" algn="l">
              <a:lnSpc>
                <a:spcPct val="200000"/>
              </a:lnSpc>
              <a:spcBef>
                <a:spcPts val="0"/>
              </a:spcBef>
              <a:spcAft>
                <a:spcPts val="0"/>
              </a:spcAft>
              <a:buFont typeface="Arial" panose="020B0604020202020204" pitchFamily="34" charset="0"/>
              <a:buChar char="•"/>
            </a:pPr>
            <a:r>
              <a:rPr lang="en-US" sz="1800" b="0" i="0" dirty="0">
                <a:solidFill>
                  <a:srgbClr val="222222"/>
                </a:solidFill>
                <a:effectLst/>
                <a:latin typeface="Calibri" panose="020F0502020204030204" pitchFamily="34" charset="0"/>
              </a:rPr>
              <a:t>Review domain submissions for QA, to ensure they only modify their own content, check to see if other domains are impacted by the changes, etc.</a:t>
            </a:r>
          </a:p>
          <a:p>
            <a:pPr marL="0" marR="0" algn="l">
              <a:lnSpc>
                <a:spcPct val="200000"/>
              </a:lnSpc>
              <a:spcBef>
                <a:spcPts val="0"/>
              </a:spcBef>
              <a:spcAft>
                <a:spcPts val="0"/>
              </a:spcAft>
              <a:buFont typeface="Arial" panose="020B0604020202020204" pitchFamily="34" charset="0"/>
              <a:buChar char="•"/>
            </a:pPr>
            <a:r>
              <a:rPr lang="en-US" sz="1800" b="0" i="0" dirty="0">
                <a:solidFill>
                  <a:srgbClr val="222222"/>
                </a:solidFill>
                <a:effectLst/>
                <a:latin typeface="Calibri" panose="020F0502020204030204" pitchFamily="34" charset="0"/>
              </a:rPr>
              <a:t>Review model for harmonization issues, facilitate discussion and review among the Harmonization Working Group and/or NBAC</a:t>
            </a:r>
          </a:p>
          <a:p>
            <a:pPr marL="0" marR="0" algn="l">
              <a:lnSpc>
                <a:spcPct val="200000"/>
              </a:lnSpc>
              <a:spcBef>
                <a:spcPts val="0"/>
              </a:spcBef>
              <a:spcAft>
                <a:spcPts val="0"/>
              </a:spcAft>
              <a:buFont typeface="Arial" panose="020B0604020202020204" pitchFamily="34" charset="0"/>
              <a:buChar char="•"/>
            </a:pPr>
            <a:r>
              <a:rPr lang="en-US" sz="1800" b="0" i="0" dirty="0">
                <a:solidFill>
                  <a:srgbClr val="222222"/>
                </a:solidFill>
                <a:effectLst/>
                <a:latin typeface="Calibri" panose="020F0502020204030204" pitchFamily="34" charset="0"/>
              </a:rPr>
              <a:t>Prepare, manage and load changes to Core, and other non-domain code tables and other namespaces</a:t>
            </a:r>
          </a:p>
          <a:p>
            <a:pPr marL="0" marR="0" algn="l">
              <a:lnSpc>
                <a:spcPct val="200000"/>
              </a:lnSpc>
              <a:spcBef>
                <a:spcPts val="0"/>
              </a:spcBef>
              <a:spcAft>
                <a:spcPts val="0"/>
              </a:spcAft>
              <a:buFont typeface="Arial" panose="020B0604020202020204" pitchFamily="34" charset="0"/>
              <a:buChar char="•"/>
            </a:pPr>
            <a:r>
              <a:rPr lang="en-US" sz="1800" b="0" i="0" dirty="0">
                <a:solidFill>
                  <a:srgbClr val="222222"/>
                </a:solidFill>
                <a:effectLst/>
                <a:latin typeface="Calibri" panose="020F0502020204030204" pitchFamily="34" charset="0"/>
              </a:rPr>
              <a:t>Update non-domain code tables</a:t>
            </a:r>
          </a:p>
          <a:p>
            <a:pPr marL="0" marR="0" algn="l">
              <a:lnSpc>
                <a:spcPct val="200000"/>
              </a:lnSpc>
              <a:spcBef>
                <a:spcPts val="0"/>
              </a:spcBef>
              <a:spcAft>
                <a:spcPts val="0"/>
              </a:spcAft>
              <a:buFont typeface="Arial" panose="020B0604020202020204" pitchFamily="34" charset="0"/>
              <a:buChar char="•"/>
            </a:pPr>
            <a:r>
              <a:rPr lang="en-US" sz="1800" b="0" i="0" dirty="0">
                <a:solidFill>
                  <a:srgbClr val="222222"/>
                </a:solidFill>
                <a:effectLst/>
                <a:latin typeface="Calibri" panose="020F0502020204030204" pitchFamily="34" charset="0"/>
              </a:rPr>
              <a:t>Update the model to apply architecture changes from the NTAC / updated NDR.  e.g., new naming rules, updated approach for metadata, etc.</a:t>
            </a:r>
          </a:p>
          <a:p>
            <a:pPr marL="0" marR="0" algn="l">
              <a:lnSpc>
                <a:spcPct val="200000"/>
              </a:lnSpc>
              <a:spcBef>
                <a:spcPts val="0"/>
              </a:spcBef>
              <a:spcAft>
                <a:spcPts val="0"/>
              </a:spcAft>
              <a:buFont typeface="Arial" panose="020B0604020202020204" pitchFamily="34" charset="0"/>
              <a:buChar char="•"/>
            </a:pPr>
            <a:r>
              <a:rPr lang="en-US" sz="1800" b="0" i="0" dirty="0">
                <a:solidFill>
                  <a:srgbClr val="222222"/>
                </a:solidFill>
                <a:effectLst/>
                <a:latin typeface="Calibri" panose="020F0502020204030204" pitchFamily="34" charset="0"/>
              </a:rPr>
              <a:t>Generate release schemas, documentation, stats, run QA, publish the release to GitHub, update websites and tools, etc.</a:t>
            </a:r>
          </a:p>
          <a:p>
            <a:pPr>
              <a:lnSpc>
                <a:spcPct val="200000"/>
              </a:lnSpc>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5725F551-7F5D-F766-54EB-AD394B471AC0}"/>
              </a:ext>
            </a:extLst>
          </p:cNvPr>
          <p:cNvSpPr>
            <a:spLocks noGrp="1"/>
          </p:cNvSpPr>
          <p:nvPr>
            <p:ph type="sldNum" sz="quarter" idx="4"/>
          </p:nvPr>
        </p:nvSpPr>
        <p:spPr/>
        <p:txBody>
          <a:bodyPr/>
          <a:lstStyle/>
          <a:p>
            <a:fld id="{6E6030FC-FB78-5E4D-92EA-5D9433591EA9}" type="slidenum">
              <a:rPr lang="en-US" smtClean="0"/>
              <a:pPr/>
              <a:t>50</a:t>
            </a:fld>
            <a:endParaRPr lang="en-US" dirty="0"/>
          </a:p>
        </p:txBody>
      </p:sp>
      <p:pic>
        <p:nvPicPr>
          <p:cNvPr id="107" name="Picture 106">
            <a:extLst>
              <a:ext uri="{FF2B5EF4-FFF2-40B4-BE49-F238E27FC236}">
                <a16:creationId xmlns:a16="http://schemas.microsoft.com/office/drawing/2014/main" id="{A7C4D15C-5D47-1FE3-9528-2C86257268F8}"/>
              </a:ext>
            </a:extLst>
          </p:cNvPr>
          <p:cNvPicPr>
            <a:picLocks noChangeAspect="1"/>
          </p:cNvPicPr>
          <p:nvPr/>
        </p:nvPicPr>
        <p:blipFill>
          <a:blip r:embed="rId3"/>
          <a:stretch>
            <a:fillRect/>
          </a:stretch>
        </p:blipFill>
        <p:spPr>
          <a:xfrm>
            <a:off x="7556919" y="731520"/>
            <a:ext cx="4725026" cy="4794670"/>
          </a:xfrm>
          <a:prstGeom prst="rect">
            <a:avLst/>
          </a:prstGeom>
        </p:spPr>
      </p:pic>
    </p:spTree>
    <p:extLst>
      <p:ext uri="{BB962C8B-B14F-4D97-AF65-F5344CB8AC3E}">
        <p14:creationId xmlns:p14="http://schemas.microsoft.com/office/powerpoint/2010/main" val="2739628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2628-F5D4-4A22-AF28-82C7EC9F831E}"/>
              </a:ext>
            </a:extLst>
          </p:cNvPr>
          <p:cNvSpPr>
            <a:spLocks noGrp="1"/>
          </p:cNvSpPr>
          <p:nvPr>
            <p:ph type="title"/>
          </p:nvPr>
        </p:nvSpPr>
        <p:spPr/>
        <p:txBody>
          <a:bodyPr/>
          <a:lstStyle/>
          <a:p>
            <a:r>
              <a:rPr lang="en-US" dirty="0"/>
              <a:t>Roundtable </a:t>
            </a:r>
          </a:p>
        </p:txBody>
      </p:sp>
      <p:sp>
        <p:nvSpPr>
          <p:cNvPr id="3" name="Text Placeholder 2">
            <a:extLst>
              <a:ext uri="{FF2B5EF4-FFF2-40B4-BE49-F238E27FC236}">
                <a16:creationId xmlns:a16="http://schemas.microsoft.com/office/drawing/2014/main" id="{392F5718-BF0A-4E6B-97D7-1822A3AF4E3A}"/>
              </a:ext>
            </a:extLst>
          </p:cNvPr>
          <p:cNvSpPr>
            <a:spLocks noGrp="1"/>
          </p:cNvSpPr>
          <p:nvPr>
            <p:ph type="body" sz="quarter" idx="13"/>
          </p:nvPr>
        </p:nvSpPr>
        <p:spPr/>
        <p:txBody>
          <a:bodyPr/>
          <a:lstStyle/>
          <a:p>
            <a:r>
              <a:rPr lang="en-US" dirty="0"/>
              <a:t>Mr. Kamran Atri, Mr. Thomas Krul, &amp; Mr. Chet Ensign Facilitators</a:t>
            </a:r>
          </a:p>
          <a:p>
            <a:pPr marL="457200" lvl="1" indent="0">
              <a:buNone/>
            </a:pPr>
            <a:endParaRPr lang="en-US" dirty="0"/>
          </a:p>
          <a:p>
            <a:r>
              <a:rPr lang="en-US" dirty="0"/>
              <a:t>OASIS OPEN Roles Discussion - Mr. Chet Ensign</a:t>
            </a:r>
          </a:p>
        </p:txBody>
      </p:sp>
      <p:sp>
        <p:nvSpPr>
          <p:cNvPr id="4" name="Slide Number Placeholder 3">
            <a:extLst>
              <a:ext uri="{FF2B5EF4-FFF2-40B4-BE49-F238E27FC236}">
                <a16:creationId xmlns:a16="http://schemas.microsoft.com/office/drawing/2014/main" id="{733B818F-895E-401C-9BC2-45303388F6DB}"/>
              </a:ext>
            </a:extLst>
          </p:cNvPr>
          <p:cNvSpPr>
            <a:spLocks noGrp="1"/>
          </p:cNvSpPr>
          <p:nvPr>
            <p:ph type="sldNum" sz="quarter" idx="4"/>
          </p:nvPr>
        </p:nvSpPr>
        <p:spPr/>
        <p:txBody>
          <a:bodyPr/>
          <a:lstStyle/>
          <a:p>
            <a:fld id="{6E6030FC-FB78-5E4D-92EA-5D9433591EA9}" type="slidenum">
              <a:rPr lang="en-US" smtClean="0"/>
              <a:pPr/>
              <a:t>51</a:t>
            </a:fld>
            <a:endParaRPr lang="en-US" dirty="0"/>
          </a:p>
        </p:txBody>
      </p:sp>
    </p:spTree>
    <p:extLst>
      <p:ext uri="{BB962C8B-B14F-4D97-AF65-F5344CB8AC3E}">
        <p14:creationId xmlns:p14="http://schemas.microsoft.com/office/powerpoint/2010/main" val="42212274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p:txBody>
          <a:bodyPr/>
          <a:lstStyle/>
          <a:p>
            <a:r>
              <a:rPr lang="en-US" dirty="0"/>
              <a:t>break</a:t>
            </a:r>
          </a:p>
        </p:txBody>
      </p:sp>
      <p:sp>
        <p:nvSpPr>
          <p:cNvPr id="3" name="Text Placeholder 2">
            <a:extLst>
              <a:ext uri="{FF2B5EF4-FFF2-40B4-BE49-F238E27FC236}">
                <a16:creationId xmlns:a16="http://schemas.microsoft.com/office/drawing/2014/main" id="{04012786-A60B-4436-83A0-21F39C1A396D}"/>
              </a:ext>
            </a:extLst>
          </p:cNvPr>
          <p:cNvSpPr>
            <a:spLocks noGrp="1"/>
          </p:cNvSpPr>
          <p:nvPr>
            <p:ph type="body" sz="quarter" idx="13"/>
          </p:nvPr>
        </p:nvSpPr>
        <p:spPr>
          <a:xfrm>
            <a:off x="609600" y="1258516"/>
            <a:ext cx="2551889" cy="560556"/>
          </a:xfrm>
        </p:spPr>
        <p:txBody>
          <a:bodyPr/>
          <a:lstStyle/>
          <a:p>
            <a:r>
              <a:rPr lang="en-US" dirty="0"/>
              <a:t>10 Minutes</a:t>
            </a:r>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p:txBody>
          <a:bodyPr/>
          <a:lstStyle/>
          <a:p>
            <a:fld id="{6E6030FC-FB78-5E4D-92EA-5D9433591EA9}" type="slidenum">
              <a:rPr lang="en-US" smtClean="0"/>
              <a:pPr/>
              <a:t>52</a:t>
            </a:fld>
            <a:endParaRPr lang="en-US" dirty="0"/>
          </a:p>
        </p:txBody>
      </p:sp>
      <p:pic>
        <p:nvPicPr>
          <p:cNvPr id="5" name="Picture 4">
            <a:extLst>
              <a:ext uri="{FF2B5EF4-FFF2-40B4-BE49-F238E27FC236}">
                <a16:creationId xmlns:a16="http://schemas.microsoft.com/office/drawing/2014/main" id="{393BEDBD-5F41-4C66-AA28-731CBDDEBFCD}"/>
              </a:ext>
            </a:extLst>
          </p:cNvPr>
          <p:cNvPicPr>
            <a:picLocks noChangeAspect="1"/>
          </p:cNvPicPr>
          <p:nvPr/>
        </p:nvPicPr>
        <p:blipFill>
          <a:blip r:embed="rId2"/>
          <a:stretch>
            <a:fillRect/>
          </a:stretch>
        </p:blipFill>
        <p:spPr>
          <a:xfrm>
            <a:off x="3294745" y="1819072"/>
            <a:ext cx="5712488" cy="4284366"/>
          </a:xfrm>
          <a:prstGeom prst="rect">
            <a:avLst/>
          </a:prstGeom>
        </p:spPr>
      </p:pic>
    </p:spTree>
    <p:extLst>
      <p:ext uri="{BB962C8B-B14F-4D97-AF65-F5344CB8AC3E}">
        <p14:creationId xmlns:p14="http://schemas.microsoft.com/office/powerpoint/2010/main" val="38482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2628-F5D4-4A22-AF28-82C7EC9F831E}"/>
              </a:ext>
            </a:extLst>
          </p:cNvPr>
          <p:cNvSpPr>
            <a:spLocks noGrp="1"/>
          </p:cNvSpPr>
          <p:nvPr>
            <p:ph type="title"/>
          </p:nvPr>
        </p:nvSpPr>
        <p:spPr/>
        <p:txBody>
          <a:bodyPr/>
          <a:lstStyle/>
          <a:p>
            <a:r>
              <a:rPr lang="en-US" dirty="0"/>
              <a:t>Roundtable </a:t>
            </a:r>
          </a:p>
        </p:txBody>
      </p:sp>
      <p:sp>
        <p:nvSpPr>
          <p:cNvPr id="3" name="Text Placeholder 2">
            <a:extLst>
              <a:ext uri="{FF2B5EF4-FFF2-40B4-BE49-F238E27FC236}">
                <a16:creationId xmlns:a16="http://schemas.microsoft.com/office/drawing/2014/main" id="{392F5718-BF0A-4E6B-97D7-1822A3AF4E3A}"/>
              </a:ext>
            </a:extLst>
          </p:cNvPr>
          <p:cNvSpPr>
            <a:spLocks noGrp="1"/>
          </p:cNvSpPr>
          <p:nvPr>
            <p:ph type="body" sz="quarter" idx="13"/>
          </p:nvPr>
        </p:nvSpPr>
        <p:spPr/>
        <p:txBody>
          <a:bodyPr/>
          <a:lstStyle/>
          <a:p>
            <a:r>
              <a:rPr lang="en-US" dirty="0"/>
              <a:t>Mr. Kamran Atri, Thomas Krul, &amp; Mr. Chet Ensign Facilitators</a:t>
            </a:r>
          </a:p>
          <a:p>
            <a:pPr marL="457200" lvl="1" indent="0">
              <a:buNone/>
            </a:pPr>
            <a:endParaRPr lang="en-US" dirty="0"/>
          </a:p>
          <a:p>
            <a:r>
              <a:rPr lang="en-US" dirty="0"/>
              <a:t>Contributor License Agreements - Mr. Chet Ensign</a:t>
            </a:r>
          </a:p>
          <a:p>
            <a:endParaRPr lang="en-US" dirty="0"/>
          </a:p>
          <a:p>
            <a:r>
              <a:rPr lang="en-US" dirty="0"/>
              <a:t>2023 Work Plan Discussion – Mr. Kamran Atri &amp; Mr. Thomas Krul</a:t>
            </a:r>
          </a:p>
        </p:txBody>
      </p:sp>
      <p:sp>
        <p:nvSpPr>
          <p:cNvPr id="4" name="Slide Number Placeholder 3">
            <a:extLst>
              <a:ext uri="{FF2B5EF4-FFF2-40B4-BE49-F238E27FC236}">
                <a16:creationId xmlns:a16="http://schemas.microsoft.com/office/drawing/2014/main" id="{733B818F-895E-401C-9BC2-45303388F6DB}"/>
              </a:ext>
            </a:extLst>
          </p:cNvPr>
          <p:cNvSpPr>
            <a:spLocks noGrp="1"/>
          </p:cNvSpPr>
          <p:nvPr>
            <p:ph type="sldNum" sz="quarter" idx="4"/>
          </p:nvPr>
        </p:nvSpPr>
        <p:spPr/>
        <p:txBody>
          <a:bodyPr/>
          <a:lstStyle/>
          <a:p>
            <a:fld id="{6E6030FC-FB78-5E4D-92EA-5D9433591EA9}" type="slidenum">
              <a:rPr lang="en-US" smtClean="0"/>
              <a:pPr/>
              <a:t>53</a:t>
            </a:fld>
            <a:endParaRPr lang="en-US" dirty="0"/>
          </a:p>
        </p:txBody>
      </p:sp>
    </p:spTree>
    <p:extLst>
      <p:ext uri="{BB962C8B-B14F-4D97-AF65-F5344CB8AC3E}">
        <p14:creationId xmlns:p14="http://schemas.microsoft.com/office/powerpoint/2010/main" val="259923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10C0-F0F3-4B89-8A2E-65054C64DBA3}"/>
              </a:ext>
            </a:extLst>
          </p:cNvPr>
          <p:cNvSpPr>
            <a:spLocks noGrp="1"/>
          </p:cNvSpPr>
          <p:nvPr>
            <p:ph type="title"/>
          </p:nvPr>
        </p:nvSpPr>
        <p:spPr/>
        <p:txBody>
          <a:bodyPr/>
          <a:lstStyle/>
          <a:p>
            <a:r>
              <a:rPr lang="en-US" dirty="0"/>
              <a:t>Questions &amp; Answers/ Actions ITEMS</a:t>
            </a:r>
          </a:p>
        </p:txBody>
      </p:sp>
      <p:sp>
        <p:nvSpPr>
          <p:cNvPr id="3" name="Text Placeholder 2">
            <a:extLst>
              <a:ext uri="{FF2B5EF4-FFF2-40B4-BE49-F238E27FC236}">
                <a16:creationId xmlns:a16="http://schemas.microsoft.com/office/drawing/2014/main" id="{0B1729CB-618F-4468-9650-51DC6467003A}"/>
              </a:ext>
            </a:extLst>
          </p:cNvPr>
          <p:cNvSpPr>
            <a:spLocks noGrp="1"/>
          </p:cNvSpPr>
          <p:nvPr>
            <p:ph type="body" sz="quarter" idx="13"/>
          </p:nvPr>
        </p:nvSpPr>
        <p:spPr/>
        <p:txBody>
          <a:bodyPr/>
          <a:lstStyle/>
          <a:p>
            <a:r>
              <a:rPr lang="en-US" dirty="0"/>
              <a:t>Mr. Kamran Atri &amp; Mr. Thomas Krul Facilitators</a:t>
            </a:r>
          </a:p>
          <a:p>
            <a:endParaRPr lang="en-US" dirty="0"/>
          </a:p>
        </p:txBody>
      </p:sp>
      <p:sp>
        <p:nvSpPr>
          <p:cNvPr id="4" name="Slide Number Placeholder 3">
            <a:extLst>
              <a:ext uri="{FF2B5EF4-FFF2-40B4-BE49-F238E27FC236}">
                <a16:creationId xmlns:a16="http://schemas.microsoft.com/office/drawing/2014/main" id="{32283CF2-107F-4ED1-8C31-03FFCECF02FB}"/>
              </a:ext>
            </a:extLst>
          </p:cNvPr>
          <p:cNvSpPr>
            <a:spLocks noGrp="1"/>
          </p:cNvSpPr>
          <p:nvPr>
            <p:ph type="sldNum" sz="quarter" idx="4"/>
          </p:nvPr>
        </p:nvSpPr>
        <p:spPr/>
        <p:txBody>
          <a:bodyPr/>
          <a:lstStyle/>
          <a:p>
            <a:fld id="{6E6030FC-FB78-5E4D-92EA-5D9433591EA9}" type="slidenum">
              <a:rPr lang="en-US" smtClean="0"/>
              <a:pPr/>
              <a:t>54</a:t>
            </a:fld>
            <a:endParaRPr lang="en-US" dirty="0"/>
          </a:p>
        </p:txBody>
      </p:sp>
      <p:pic>
        <p:nvPicPr>
          <p:cNvPr id="5" name="Picture 4">
            <a:extLst>
              <a:ext uri="{FF2B5EF4-FFF2-40B4-BE49-F238E27FC236}">
                <a16:creationId xmlns:a16="http://schemas.microsoft.com/office/drawing/2014/main" id="{3CA592FA-C9B1-4550-B3D1-65AC688B6057}"/>
              </a:ext>
            </a:extLst>
          </p:cNvPr>
          <p:cNvPicPr>
            <a:picLocks noChangeAspect="1"/>
          </p:cNvPicPr>
          <p:nvPr/>
        </p:nvPicPr>
        <p:blipFill>
          <a:blip r:embed="rId2"/>
          <a:stretch>
            <a:fillRect/>
          </a:stretch>
        </p:blipFill>
        <p:spPr>
          <a:xfrm>
            <a:off x="4435812" y="2705595"/>
            <a:ext cx="7756187" cy="3379655"/>
          </a:xfrm>
          <a:prstGeom prst="rect">
            <a:avLst/>
          </a:prstGeom>
        </p:spPr>
      </p:pic>
      <p:pic>
        <p:nvPicPr>
          <p:cNvPr id="2050" name="Picture 2" descr="See the source image">
            <a:extLst>
              <a:ext uri="{FF2B5EF4-FFF2-40B4-BE49-F238E27FC236}">
                <a16:creationId xmlns:a16="http://schemas.microsoft.com/office/drawing/2014/main" id="{ABDF70DD-9DE2-4866-8F5E-977161870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3113"/>
            <a:ext cx="12192000" cy="531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221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26C3B-9E8F-416A-AF3A-035F81884BF5}"/>
              </a:ext>
            </a:extLst>
          </p:cNvPr>
          <p:cNvSpPr>
            <a:spLocks noGrp="1"/>
          </p:cNvSpPr>
          <p:nvPr>
            <p:ph type="title"/>
          </p:nvPr>
        </p:nvSpPr>
        <p:spPr/>
        <p:txBody>
          <a:bodyPr/>
          <a:lstStyle/>
          <a:p>
            <a:r>
              <a:rPr lang="en-US" dirty="0"/>
              <a:t>19 AUGUST Agenda</a:t>
            </a:r>
          </a:p>
        </p:txBody>
      </p:sp>
      <p:sp>
        <p:nvSpPr>
          <p:cNvPr id="4" name="Slide Number Placeholder 3">
            <a:extLst>
              <a:ext uri="{FF2B5EF4-FFF2-40B4-BE49-F238E27FC236}">
                <a16:creationId xmlns:a16="http://schemas.microsoft.com/office/drawing/2014/main" id="{2E8B6750-EE9A-4933-99F9-5E5854D67C15}"/>
              </a:ext>
            </a:extLst>
          </p:cNvPr>
          <p:cNvSpPr>
            <a:spLocks noGrp="1"/>
          </p:cNvSpPr>
          <p:nvPr>
            <p:ph type="sldNum" sz="quarter" idx="4"/>
          </p:nvPr>
        </p:nvSpPr>
        <p:spPr/>
        <p:txBody>
          <a:bodyPr/>
          <a:lstStyle/>
          <a:p>
            <a:fld id="{6E6030FC-FB78-5E4D-92EA-5D9433591EA9}" type="slidenum">
              <a:rPr lang="en-US" smtClean="0"/>
              <a:pPr/>
              <a:t>55</a:t>
            </a:fld>
            <a:endParaRPr lang="en-US" dirty="0"/>
          </a:p>
        </p:txBody>
      </p:sp>
      <p:pic>
        <p:nvPicPr>
          <p:cNvPr id="3" name="Picture 2">
            <a:extLst>
              <a:ext uri="{FF2B5EF4-FFF2-40B4-BE49-F238E27FC236}">
                <a16:creationId xmlns:a16="http://schemas.microsoft.com/office/drawing/2014/main" id="{35F176E0-C134-43DA-8C01-ED6E60E3671E}"/>
              </a:ext>
            </a:extLst>
          </p:cNvPr>
          <p:cNvPicPr>
            <a:picLocks noChangeAspect="1"/>
          </p:cNvPicPr>
          <p:nvPr/>
        </p:nvPicPr>
        <p:blipFill>
          <a:blip r:embed="rId3"/>
          <a:stretch>
            <a:fillRect/>
          </a:stretch>
        </p:blipFill>
        <p:spPr>
          <a:xfrm>
            <a:off x="1684798" y="918633"/>
            <a:ext cx="9153144" cy="5635752"/>
          </a:xfrm>
          <a:prstGeom prst="rect">
            <a:avLst/>
          </a:prstGeom>
        </p:spPr>
      </p:pic>
    </p:spTree>
    <p:extLst>
      <p:ext uri="{BB962C8B-B14F-4D97-AF65-F5344CB8AC3E}">
        <p14:creationId xmlns:p14="http://schemas.microsoft.com/office/powerpoint/2010/main" val="2079860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FC07F8-1650-4658-8983-694600D758A5}"/>
              </a:ext>
            </a:extLst>
          </p:cNvPr>
          <p:cNvSpPr>
            <a:spLocks noGrp="1"/>
          </p:cNvSpPr>
          <p:nvPr>
            <p:ph type="sldNum" sz="quarter" idx="4"/>
          </p:nvPr>
        </p:nvSpPr>
        <p:spPr/>
        <p:txBody>
          <a:bodyPr/>
          <a:lstStyle/>
          <a:p>
            <a:fld id="{6E6030FC-FB78-5E4D-92EA-5D9433591EA9}" type="slidenum">
              <a:rPr lang="en-US" smtClean="0"/>
              <a:pPr/>
              <a:t>56</a:t>
            </a:fld>
            <a:endParaRPr lang="en-US" dirty="0"/>
          </a:p>
        </p:txBody>
      </p:sp>
      <p:sp>
        <p:nvSpPr>
          <p:cNvPr id="7" name="Title 6">
            <a:extLst>
              <a:ext uri="{FF2B5EF4-FFF2-40B4-BE49-F238E27FC236}">
                <a16:creationId xmlns:a16="http://schemas.microsoft.com/office/drawing/2014/main" id="{4307EB3B-2ACB-4EDD-91A6-84D300E1CF33}"/>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1EB650CD-3A55-4D92-9507-B95D806F5D0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159392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0" y="5438255"/>
            <a:ext cx="4572000" cy="646331"/>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Kamran Atri</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005170"/>
                </a:solidFill>
                <a:latin typeface="Arial"/>
              </a:rPr>
              <a:t>Thomas Krul</a:t>
            </a:r>
            <a:endParaRPr kumimoji="0" lang="en-US" sz="1800" b="0" i="0" u="none" strike="noStrike" kern="1200" cap="none" spc="0" normalizeH="0" baseline="0" noProof="0" dirty="0">
              <a:ln>
                <a:noFill/>
              </a:ln>
              <a:solidFill>
                <a:srgbClr val="8B8B8B">
                  <a:lumMod val="75000"/>
                </a:srgbClr>
              </a:solidFill>
              <a:effectLst/>
              <a:uLnTx/>
              <a:uFillTx/>
              <a:latin typeface="Arial"/>
              <a:ea typeface="+mn-ea"/>
              <a:cs typeface="+mn-cs"/>
            </a:endParaRPr>
          </a:p>
        </p:txBody>
      </p:sp>
      <p:sp>
        <p:nvSpPr>
          <p:cNvPr id="3" name="Rectangle 2"/>
          <p:cNvSpPr/>
          <p:nvPr/>
        </p:nvSpPr>
        <p:spPr>
          <a:xfrm>
            <a:off x="1095152" y="4132470"/>
            <a:ext cx="11096847" cy="104644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5170"/>
                </a:solidFill>
                <a:effectLst/>
                <a:uLnTx/>
                <a:uFillTx/>
                <a:latin typeface="Bahnschrift" panose="020B0502040204020203" pitchFamily="34" charset="0"/>
                <a:ea typeface="+mn-ea"/>
                <a:cs typeface="+mn-cs"/>
              </a:rPr>
              <a:t>(</a:t>
            </a:r>
            <a:r>
              <a:rPr lang="en-US" sz="4400" b="1" dirty="0">
                <a:solidFill>
                  <a:srgbClr val="005170"/>
                </a:solidFill>
                <a:latin typeface="Bahnschrift" panose="020B0502040204020203" pitchFamily="34" charset="0"/>
              </a:rPr>
              <a:t>NBAC Annual Meeting</a:t>
            </a:r>
            <a:r>
              <a:rPr kumimoji="0" lang="en-US" sz="4400" b="1" i="0" u="none" strike="noStrike" kern="1200" cap="none" spc="0" normalizeH="0" baseline="0" noProof="0" dirty="0">
                <a:ln>
                  <a:noFill/>
                </a:ln>
                <a:solidFill>
                  <a:srgbClr val="005170"/>
                </a:solidFill>
                <a:effectLst/>
                <a:uLnTx/>
                <a:uFillTx/>
                <a:latin typeface="Bahnschrift" panose="020B0502040204020203" pitchFamily="34" charset="0"/>
                <a:ea typeface="+mn-ea"/>
                <a:cs typeface="+mn-cs"/>
              </a:rPr>
              <a:t>)</a:t>
            </a:r>
            <a:r>
              <a:rPr kumimoji="0" lang="en-US" sz="4400" b="1" i="0" u="none" strike="noStrike" kern="1200" cap="none" spc="0" normalizeH="0" noProof="0" dirty="0">
                <a:ln>
                  <a:noFill/>
                </a:ln>
                <a:solidFill>
                  <a:srgbClr val="005170"/>
                </a:solidFill>
                <a:effectLst/>
                <a:uLnTx/>
                <a:uFillTx/>
                <a:latin typeface="Bahnschrift" panose="020B0502040204020203" pitchFamily="34" charset="0"/>
                <a:ea typeface="+mn-ea"/>
                <a:cs typeface="+mn-cs"/>
              </a:rPr>
              <a:t> </a:t>
            </a:r>
            <a:endParaRPr kumimoji="0" lang="en-US" sz="4400" b="1" i="0" u="none" strike="noStrike" kern="1200" cap="none" spc="0" normalizeH="0" baseline="0" noProof="0" dirty="0">
              <a:ln>
                <a:noFill/>
              </a:ln>
              <a:solidFill>
                <a:srgbClr val="005170"/>
              </a:solidFill>
              <a:effectLst/>
              <a:uLnTx/>
              <a:uFillTx/>
              <a:latin typeface="Bahnschrift" panose="020B0502040204020203"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19 August 2022</a:t>
            </a:r>
          </a:p>
        </p:txBody>
      </p:sp>
    </p:spTree>
    <p:extLst>
      <p:ext uri="{BB962C8B-B14F-4D97-AF65-F5344CB8AC3E}">
        <p14:creationId xmlns:p14="http://schemas.microsoft.com/office/powerpoint/2010/main" val="21334908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p:txBody>
          <a:bodyPr/>
          <a:lstStyle/>
          <a:p>
            <a:r>
              <a:rPr lang="en-US" dirty="0"/>
              <a:t>Welcome to the 2022 Nbac Annual meeting</a:t>
            </a:r>
          </a:p>
        </p:txBody>
      </p:sp>
      <p:sp>
        <p:nvSpPr>
          <p:cNvPr id="3" name="Text Placeholder 2">
            <a:extLst>
              <a:ext uri="{FF2B5EF4-FFF2-40B4-BE49-F238E27FC236}">
                <a16:creationId xmlns:a16="http://schemas.microsoft.com/office/drawing/2014/main" id="{04012786-A60B-4436-83A0-21F39C1A396D}"/>
              </a:ext>
            </a:extLst>
          </p:cNvPr>
          <p:cNvSpPr>
            <a:spLocks noGrp="1"/>
          </p:cNvSpPr>
          <p:nvPr>
            <p:ph type="body" sz="quarter" idx="13"/>
          </p:nvPr>
        </p:nvSpPr>
        <p:spPr/>
        <p:txBody>
          <a:bodyPr/>
          <a:lstStyle/>
          <a:p>
            <a:r>
              <a:rPr lang="en-US" dirty="0"/>
              <a:t>Welcome</a:t>
            </a:r>
          </a:p>
          <a:p>
            <a:r>
              <a:rPr lang="en-US" dirty="0"/>
              <a:t>Admin</a:t>
            </a:r>
          </a:p>
          <a:p>
            <a:pPr lvl="1"/>
            <a:r>
              <a:rPr lang="en-US" dirty="0"/>
              <a:t>GTRI Facilities</a:t>
            </a:r>
          </a:p>
          <a:p>
            <a:pPr lvl="1"/>
            <a:r>
              <a:rPr lang="en-US" dirty="0"/>
              <a:t>MS TEAMS</a:t>
            </a:r>
          </a:p>
          <a:p>
            <a:pPr lvl="1"/>
            <a:r>
              <a:rPr lang="en-US" dirty="0"/>
              <a:t>Meeting Etiquette</a:t>
            </a:r>
          </a:p>
          <a:p>
            <a:r>
              <a:rPr lang="en-US" dirty="0"/>
              <a:t>Agenda</a:t>
            </a:r>
          </a:p>
          <a:p>
            <a:r>
              <a:rPr lang="en-US" dirty="0"/>
              <a:t>Opening Remarks</a:t>
            </a:r>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p:txBody>
          <a:bodyPr/>
          <a:lstStyle/>
          <a:p>
            <a:fld id="{6E6030FC-FB78-5E4D-92EA-5D9433591EA9}" type="slidenum">
              <a:rPr lang="en-US" smtClean="0"/>
              <a:pPr/>
              <a:t>58</a:t>
            </a:fld>
            <a:endParaRPr lang="en-US" dirty="0"/>
          </a:p>
        </p:txBody>
      </p:sp>
    </p:spTree>
    <p:extLst>
      <p:ext uri="{BB962C8B-B14F-4D97-AF65-F5344CB8AC3E}">
        <p14:creationId xmlns:p14="http://schemas.microsoft.com/office/powerpoint/2010/main" val="1705279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8898F-5DA6-4D9A-82CC-80221928E016}"/>
              </a:ext>
            </a:extLst>
          </p:cNvPr>
          <p:cNvSpPr>
            <a:spLocks noGrp="1"/>
          </p:cNvSpPr>
          <p:nvPr>
            <p:ph type="title"/>
          </p:nvPr>
        </p:nvSpPr>
        <p:spPr>
          <a:xfrm>
            <a:off x="664589" y="388792"/>
            <a:ext cx="10972800" cy="811358"/>
          </a:xfrm>
        </p:spPr>
        <p:txBody>
          <a:bodyPr/>
          <a:lstStyle/>
          <a:p>
            <a:r>
              <a:rPr lang="en-US" dirty="0"/>
              <a:t>MS TEamS</a:t>
            </a:r>
          </a:p>
        </p:txBody>
      </p:sp>
      <p:sp>
        <p:nvSpPr>
          <p:cNvPr id="3" name="Text Placeholder 2">
            <a:extLst>
              <a:ext uri="{FF2B5EF4-FFF2-40B4-BE49-F238E27FC236}">
                <a16:creationId xmlns:a16="http://schemas.microsoft.com/office/drawing/2014/main" id="{95FFB04B-B2C7-4983-B3F4-BBF49A71CDCD}"/>
              </a:ext>
            </a:extLst>
          </p:cNvPr>
          <p:cNvSpPr>
            <a:spLocks noGrp="1"/>
          </p:cNvSpPr>
          <p:nvPr>
            <p:ph type="body" sz="quarter" idx="13"/>
          </p:nvPr>
        </p:nvSpPr>
        <p:spPr>
          <a:xfrm>
            <a:off x="609600" y="1200150"/>
            <a:ext cx="7736958" cy="4087467"/>
          </a:xfrm>
        </p:spPr>
        <p:txBody>
          <a:bodyPr>
            <a:normAutofit/>
          </a:bodyPr>
          <a:lstStyle/>
          <a:p>
            <a:endParaRPr lang="en-US" dirty="0">
              <a:solidFill>
                <a:srgbClr val="5F5F5F"/>
              </a:solidFill>
              <a:effectLst/>
            </a:endParaRPr>
          </a:p>
          <a:p>
            <a:pPr marL="0" indent="0">
              <a:buNone/>
            </a:pPr>
            <a:r>
              <a:rPr lang="en-US" sz="3200" dirty="0">
                <a:solidFill>
                  <a:srgbClr val="252424"/>
                </a:solidFill>
                <a:effectLst/>
                <a:latin typeface="Segoe UI" panose="020B0502040204020203" pitchFamily="34" charset="0"/>
              </a:rPr>
              <a:t>Microsoft Teams meeting </a:t>
            </a:r>
          </a:p>
          <a:p>
            <a:pPr marL="0" indent="0">
              <a:buNone/>
            </a:pPr>
            <a:r>
              <a:rPr lang="en-US" sz="1400" b="1" dirty="0">
                <a:solidFill>
                  <a:srgbClr val="252424"/>
                </a:solidFill>
                <a:effectLst/>
                <a:latin typeface="Segoe UI" panose="020B0502040204020203" pitchFamily="34" charset="0"/>
              </a:rPr>
              <a:t>Join on your computer or mobile app </a:t>
            </a:r>
          </a:p>
          <a:p>
            <a:pPr marL="0" indent="0">
              <a:buNone/>
            </a:pPr>
            <a:r>
              <a:rPr lang="en-US" sz="1400" u="sng" dirty="0">
                <a:solidFill>
                  <a:srgbClr val="6264A7"/>
                </a:solidFill>
                <a:effectLst/>
                <a:latin typeface="Segoe UI Semibold" panose="020B0702040204020203" pitchFamily="34" charset="0"/>
                <a:hlinkClick r:id="rId2" tooltip="https://dod.teams.microsoft.us/l/meetup-join/19%3adod%3ameeting_aaa3877ce06b43c4846d2ba47d336309%40thread.v2/0?context=%7b%22tid%22%3a%22102d0191-eeae-4761-b1cb-1a83e86ef445%22%2c%22oid%22%3a%2209533073-ba80-4ec6-aa29-c3f724b8aa56%22%7d"/>
              </a:rPr>
              <a:t>Click here to join the meeting</a:t>
            </a:r>
            <a:endParaRPr lang="en-US" sz="1400" u="sng" dirty="0">
              <a:solidFill>
                <a:srgbClr val="6264A7"/>
              </a:solidFill>
              <a:effectLst/>
              <a:latin typeface="Segoe UI Semibold" panose="020B0702040204020203" pitchFamily="34" charset="0"/>
            </a:endParaRPr>
          </a:p>
          <a:p>
            <a:pPr marL="0" indent="0">
              <a:buNone/>
            </a:pPr>
            <a:endParaRPr lang="en-US" sz="1400" dirty="0">
              <a:solidFill>
                <a:srgbClr val="252424"/>
              </a:solidFill>
              <a:effectLst/>
              <a:latin typeface="Segoe UI" panose="020B0502040204020203" pitchFamily="34" charset="0"/>
            </a:endParaRPr>
          </a:p>
          <a:p>
            <a:pPr marL="0" indent="0">
              <a:buNone/>
            </a:pPr>
            <a:r>
              <a:rPr lang="en-US" sz="1400" dirty="0">
                <a:solidFill>
                  <a:srgbClr val="252424"/>
                </a:solidFill>
                <a:effectLst/>
                <a:latin typeface="Segoe UI" panose="020B0502040204020203" pitchFamily="34" charset="0"/>
              </a:rPr>
              <a:t> </a:t>
            </a:r>
            <a:r>
              <a:rPr lang="en-US" sz="1400" dirty="0">
                <a:hlinkClick r:id="rId2"/>
              </a:rPr>
              <a:t>https://dod.teams.microsoft.us/l/meetup-join/19%3adod%3ameeting_aaa3877ce06b43c4846d2ba47d336309%40thread.v2/0?context=%7b%22Tid%22%3a%22102d0191-eeae-4761-b1cb-1a83e86ef445%22%2c%22Oid%22%3a%2209533073-ba80-4ec6-aa29-c3f724b8aa56%22%7d</a:t>
            </a:r>
            <a:endParaRPr lang="en-US" sz="1400" dirty="0">
              <a:solidFill>
                <a:srgbClr val="252424"/>
              </a:solidFill>
              <a:effectLst/>
              <a:latin typeface="Segoe UI" panose="020B0502040204020203" pitchFamily="34" charset="0"/>
            </a:endParaRPr>
          </a:p>
          <a:p>
            <a:pPr marL="0" indent="0">
              <a:buNone/>
            </a:pPr>
            <a:endParaRPr lang="en-US" sz="1400" b="1" dirty="0">
              <a:solidFill>
                <a:srgbClr val="252424"/>
              </a:solidFill>
              <a:effectLst/>
              <a:latin typeface="Segoe UI" panose="020B0502040204020203" pitchFamily="34" charset="0"/>
            </a:endParaRPr>
          </a:p>
          <a:p>
            <a:pPr marL="0" indent="0">
              <a:buNone/>
            </a:pPr>
            <a:r>
              <a:rPr lang="en-US" sz="1400" b="1" dirty="0">
                <a:solidFill>
                  <a:srgbClr val="252424"/>
                </a:solidFill>
                <a:effectLst/>
                <a:latin typeface="Segoe UI" panose="020B0502040204020203" pitchFamily="34" charset="0"/>
              </a:rPr>
              <a:t>Or call in (audio only)</a:t>
            </a:r>
            <a:r>
              <a:rPr lang="en-US" sz="1400" dirty="0">
                <a:solidFill>
                  <a:srgbClr val="252424"/>
                </a:solidFill>
                <a:effectLst/>
                <a:latin typeface="Segoe UI" panose="020B0502040204020203" pitchFamily="34" charset="0"/>
              </a:rPr>
              <a:t> </a:t>
            </a:r>
          </a:p>
          <a:p>
            <a:pPr marL="0" indent="0">
              <a:buNone/>
            </a:pPr>
            <a:r>
              <a:rPr lang="en-US" sz="1400" u="sng" dirty="0">
                <a:solidFill>
                  <a:srgbClr val="6264A7"/>
                </a:solidFill>
                <a:effectLst/>
                <a:latin typeface="Segoe UI" panose="020B0502040204020203" pitchFamily="34" charset="0"/>
                <a:hlinkClick r:id="rId3" tooltip="tel:+14108746749,,579640852# "/>
              </a:rPr>
              <a:t>+1 410-874-6749,,579640852#</a:t>
            </a:r>
            <a:r>
              <a:rPr lang="en-US" sz="1400" dirty="0">
                <a:solidFill>
                  <a:srgbClr val="252424"/>
                </a:solidFill>
                <a:effectLst/>
                <a:latin typeface="Segoe UI" panose="020B0502040204020203" pitchFamily="34" charset="0"/>
              </a:rPr>
              <a:t>   United States, Baltimore </a:t>
            </a:r>
          </a:p>
          <a:p>
            <a:pPr marL="0" indent="0">
              <a:buNone/>
            </a:pPr>
            <a:r>
              <a:rPr lang="en-US" sz="1400" dirty="0">
                <a:solidFill>
                  <a:srgbClr val="252424"/>
                </a:solidFill>
                <a:effectLst/>
                <a:latin typeface="Segoe UI" panose="020B0502040204020203" pitchFamily="34" charset="0"/>
              </a:rPr>
              <a:t>Phone Conference ID: 579 640 852# </a:t>
            </a:r>
            <a:r>
              <a:rPr lang="en-US" sz="1400" u="sng" dirty="0">
                <a:solidFill>
                  <a:srgbClr val="6264A7"/>
                </a:solidFill>
                <a:effectLst/>
                <a:latin typeface="Segoe UI" panose="020B0502040204020203" pitchFamily="34" charset="0"/>
                <a:hlinkClick r:id="rId4" tooltip="https://dialin.cpc.dod.teams.microsoft.us/8915e85e-9905-438b-97dd-9827a327b35d?id=579640852"/>
              </a:rPr>
              <a:t>Find a local number</a:t>
            </a:r>
            <a:r>
              <a:rPr lang="en-US" sz="1400" dirty="0">
                <a:solidFill>
                  <a:srgbClr val="252424"/>
                </a:solidFill>
                <a:effectLst/>
                <a:latin typeface="Segoe UI" panose="020B0502040204020203" pitchFamily="34" charset="0"/>
              </a:rPr>
              <a:t> | </a:t>
            </a:r>
            <a:r>
              <a:rPr lang="en-US" sz="1400" u="sng" dirty="0">
                <a:solidFill>
                  <a:srgbClr val="6264A7"/>
                </a:solidFill>
                <a:effectLst/>
                <a:latin typeface="Segoe UI" panose="020B0502040204020203" pitchFamily="34" charset="0"/>
                <a:hlinkClick r:id="rId5" tooltip="https://dialin.cpc.dod.teams.microsoft.us/usp"/>
              </a:rPr>
              <a:t>Reset PIN</a:t>
            </a:r>
            <a:r>
              <a:rPr lang="en-US" sz="1400" dirty="0">
                <a:solidFill>
                  <a:srgbClr val="252424"/>
                </a:solidFill>
                <a:effectLst/>
                <a:latin typeface="Segoe UI" panose="020B0502040204020203" pitchFamily="34" charset="0"/>
              </a:rPr>
              <a:t> </a:t>
            </a:r>
          </a:p>
          <a:p>
            <a:pPr marL="0" indent="0">
              <a:buNone/>
            </a:pPr>
            <a:endParaRPr lang="en-US" dirty="0"/>
          </a:p>
        </p:txBody>
      </p:sp>
      <p:sp>
        <p:nvSpPr>
          <p:cNvPr id="4" name="Slide Number Placeholder 3">
            <a:extLst>
              <a:ext uri="{FF2B5EF4-FFF2-40B4-BE49-F238E27FC236}">
                <a16:creationId xmlns:a16="http://schemas.microsoft.com/office/drawing/2014/main" id="{70C1E4CA-3D1E-4B63-93BD-A2EBAAF968F1}"/>
              </a:ext>
            </a:extLst>
          </p:cNvPr>
          <p:cNvSpPr>
            <a:spLocks noGrp="1"/>
          </p:cNvSpPr>
          <p:nvPr>
            <p:ph type="sldNum" sz="quarter" idx="4"/>
          </p:nvPr>
        </p:nvSpPr>
        <p:spPr>
          <a:xfrm>
            <a:off x="4673600" y="6424339"/>
            <a:ext cx="2844800" cy="365125"/>
          </a:xfrm>
        </p:spPr>
        <p:txBody>
          <a:bodyPr/>
          <a:lstStyle/>
          <a:p>
            <a:fld id="{6E6030FC-FB78-5E4D-92EA-5D9433591EA9}" type="slidenum">
              <a:rPr lang="en-US" smtClean="0"/>
              <a:pPr/>
              <a:t>59</a:t>
            </a:fld>
            <a:endParaRPr lang="en-US" dirty="0"/>
          </a:p>
        </p:txBody>
      </p:sp>
      <p:pic>
        <p:nvPicPr>
          <p:cNvPr id="5" name="Picture 4">
            <a:extLst>
              <a:ext uri="{FF2B5EF4-FFF2-40B4-BE49-F238E27FC236}">
                <a16:creationId xmlns:a16="http://schemas.microsoft.com/office/drawing/2014/main" id="{D31660A4-DE41-47AA-82AC-2F161EE2B105}"/>
              </a:ext>
            </a:extLst>
          </p:cNvPr>
          <p:cNvPicPr>
            <a:picLocks noChangeAspect="1"/>
          </p:cNvPicPr>
          <p:nvPr/>
        </p:nvPicPr>
        <p:blipFill>
          <a:blip r:embed="rId6"/>
          <a:stretch>
            <a:fillRect/>
          </a:stretch>
        </p:blipFill>
        <p:spPr>
          <a:xfrm>
            <a:off x="7700929" y="2126821"/>
            <a:ext cx="4491071" cy="2604358"/>
          </a:xfrm>
          <a:prstGeom prst="rect">
            <a:avLst/>
          </a:prstGeom>
        </p:spPr>
      </p:pic>
      <p:sp>
        <p:nvSpPr>
          <p:cNvPr id="6" name="TextBox 5">
            <a:extLst>
              <a:ext uri="{FF2B5EF4-FFF2-40B4-BE49-F238E27FC236}">
                <a16:creationId xmlns:a16="http://schemas.microsoft.com/office/drawing/2014/main" id="{F274BB25-1ABB-48B5-8DB6-7B12DC64E187}"/>
              </a:ext>
            </a:extLst>
          </p:cNvPr>
          <p:cNvSpPr txBox="1"/>
          <p:nvPr/>
        </p:nvSpPr>
        <p:spPr>
          <a:xfrm>
            <a:off x="664589" y="5489109"/>
            <a:ext cx="9664577" cy="646331"/>
          </a:xfrm>
          <a:prstGeom prst="rect">
            <a:avLst/>
          </a:prstGeom>
          <a:noFill/>
        </p:spPr>
        <p:txBody>
          <a:bodyPr wrap="square" rtlCol="0">
            <a:spAutoFit/>
          </a:bodyPr>
          <a:lstStyle/>
          <a:p>
            <a:r>
              <a:rPr lang="en-US" b="1" dirty="0">
                <a:solidFill>
                  <a:srgbClr val="000000"/>
                </a:solidFill>
              </a:rPr>
              <a:t>Document Repo</a:t>
            </a:r>
            <a:r>
              <a:rPr lang="en-US" dirty="0">
                <a:solidFill>
                  <a:srgbClr val="000000"/>
                </a:solidFill>
              </a:rPr>
              <a:t>: </a:t>
            </a:r>
            <a:r>
              <a:rPr lang="en-US" b="0" i="0" dirty="0">
                <a:solidFill>
                  <a:srgbClr val="201F1E"/>
                </a:solidFill>
                <a:effectLst/>
                <a:latin typeface="Calibri" panose="020F0502020204030204" pitchFamily="34" charset="0"/>
              </a:rPr>
              <a:t>https://github.com/NIEM/NIEM-Annual-Meetings/tree/master/2022 &lt; Caution-https://github.com/NIEM/NIEM-Annual-Meetings/tree/master/2022</a:t>
            </a:r>
            <a:endParaRPr lang="en-US" dirty="0">
              <a:solidFill>
                <a:srgbClr val="000000"/>
              </a:solidFill>
            </a:endParaRPr>
          </a:p>
        </p:txBody>
      </p:sp>
    </p:spTree>
    <p:extLst>
      <p:ext uri="{BB962C8B-B14F-4D97-AF65-F5344CB8AC3E}">
        <p14:creationId xmlns:p14="http://schemas.microsoft.com/office/powerpoint/2010/main" val="3504961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a:xfrm>
            <a:off x="0" y="152400"/>
            <a:ext cx="12192000" cy="914400"/>
          </a:xfrm>
        </p:spPr>
        <p:txBody>
          <a:bodyPr wrap="square" anchor="t">
            <a:normAutofit/>
          </a:bodyPr>
          <a:lstStyle/>
          <a:p>
            <a:r>
              <a:rPr lang="en-US" dirty="0"/>
              <a:t>Agenda (cont.)</a:t>
            </a:r>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a:xfrm>
            <a:off x="4728589" y="6371823"/>
            <a:ext cx="2844800" cy="365125"/>
          </a:xfrm>
        </p:spPr>
        <p:txBody>
          <a:bodyPr anchor="t">
            <a:normAutofit/>
          </a:bodyPr>
          <a:lstStyle/>
          <a:p>
            <a:pPr>
              <a:spcAft>
                <a:spcPts val="600"/>
              </a:spcAft>
            </a:pPr>
            <a:fld id="{6E6030FC-FB78-5E4D-92EA-5D9433591EA9}" type="slidenum">
              <a:rPr lang="en-US" smtClean="0"/>
              <a:pPr>
                <a:spcAft>
                  <a:spcPts val="600"/>
                </a:spcAft>
              </a:pPr>
              <a:t>6</a:t>
            </a:fld>
            <a:endParaRPr lang="en-US"/>
          </a:p>
        </p:txBody>
      </p:sp>
      <p:pic>
        <p:nvPicPr>
          <p:cNvPr id="3" name="Picture 2">
            <a:extLst>
              <a:ext uri="{FF2B5EF4-FFF2-40B4-BE49-F238E27FC236}">
                <a16:creationId xmlns:a16="http://schemas.microsoft.com/office/drawing/2014/main" id="{02E56F53-B9B9-46FD-88A7-84621DB8E6FA}"/>
              </a:ext>
            </a:extLst>
          </p:cNvPr>
          <p:cNvPicPr>
            <a:picLocks noChangeAspect="1"/>
          </p:cNvPicPr>
          <p:nvPr/>
        </p:nvPicPr>
        <p:blipFill>
          <a:blip r:embed="rId2"/>
          <a:stretch>
            <a:fillRect/>
          </a:stretch>
        </p:blipFill>
        <p:spPr>
          <a:xfrm>
            <a:off x="1519428" y="785622"/>
            <a:ext cx="9153144" cy="5286756"/>
          </a:xfrm>
          <a:prstGeom prst="rect">
            <a:avLst/>
          </a:prstGeom>
        </p:spPr>
      </p:pic>
    </p:spTree>
    <p:extLst>
      <p:ext uri="{BB962C8B-B14F-4D97-AF65-F5344CB8AC3E}">
        <p14:creationId xmlns:p14="http://schemas.microsoft.com/office/powerpoint/2010/main" val="21331034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2FD25-E4B1-4206-9CFF-199D8C0A6A30}"/>
              </a:ext>
            </a:extLst>
          </p:cNvPr>
          <p:cNvSpPr>
            <a:spLocks noGrp="1"/>
          </p:cNvSpPr>
          <p:nvPr>
            <p:ph type="title"/>
          </p:nvPr>
        </p:nvSpPr>
        <p:spPr/>
        <p:txBody>
          <a:bodyPr/>
          <a:lstStyle/>
          <a:p>
            <a:r>
              <a:rPr lang="en-US" dirty="0"/>
              <a:t>Making the most of our session</a:t>
            </a:r>
          </a:p>
        </p:txBody>
      </p:sp>
      <p:sp>
        <p:nvSpPr>
          <p:cNvPr id="4" name="Slide Number Placeholder 3">
            <a:extLst>
              <a:ext uri="{FF2B5EF4-FFF2-40B4-BE49-F238E27FC236}">
                <a16:creationId xmlns:a16="http://schemas.microsoft.com/office/drawing/2014/main" id="{13C37834-AA36-4481-A356-38FD42D25813}"/>
              </a:ext>
            </a:extLst>
          </p:cNvPr>
          <p:cNvSpPr>
            <a:spLocks noGrp="1"/>
          </p:cNvSpPr>
          <p:nvPr>
            <p:ph type="sldNum" sz="quarter" idx="4"/>
          </p:nvPr>
        </p:nvSpPr>
        <p:spPr/>
        <p:txBody>
          <a:bodyPr/>
          <a:lstStyle/>
          <a:p>
            <a:fld id="{6E6030FC-FB78-5E4D-92EA-5D9433591EA9}" type="slidenum">
              <a:rPr lang="en-US" smtClean="0"/>
              <a:pPr/>
              <a:t>60</a:t>
            </a:fld>
            <a:endParaRPr lang="en-US" dirty="0"/>
          </a:p>
        </p:txBody>
      </p:sp>
      <p:pic>
        <p:nvPicPr>
          <p:cNvPr id="6" name="Picture 5">
            <a:extLst>
              <a:ext uri="{FF2B5EF4-FFF2-40B4-BE49-F238E27FC236}">
                <a16:creationId xmlns:a16="http://schemas.microsoft.com/office/drawing/2014/main" id="{D9C3AAC7-F47A-4904-A918-E9FB738273D2}"/>
              </a:ext>
            </a:extLst>
          </p:cNvPr>
          <p:cNvPicPr>
            <a:picLocks noChangeAspect="1"/>
          </p:cNvPicPr>
          <p:nvPr/>
        </p:nvPicPr>
        <p:blipFill>
          <a:blip r:embed="rId2"/>
          <a:stretch>
            <a:fillRect/>
          </a:stretch>
        </p:blipFill>
        <p:spPr>
          <a:xfrm>
            <a:off x="1762551" y="776177"/>
            <a:ext cx="8625458" cy="5864048"/>
          </a:xfrm>
          <a:prstGeom prst="rect">
            <a:avLst/>
          </a:prstGeom>
        </p:spPr>
      </p:pic>
    </p:spTree>
    <p:extLst>
      <p:ext uri="{BB962C8B-B14F-4D97-AF65-F5344CB8AC3E}">
        <p14:creationId xmlns:p14="http://schemas.microsoft.com/office/powerpoint/2010/main" val="10661522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26C3B-9E8F-416A-AF3A-035F81884BF5}"/>
              </a:ext>
            </a:extLst>
          </p:cNvPr>
          <p:cNvSpPr>
            <a:spLocks noGrp="1"/>
          </p:cNvSpPr>
          <p:nvPr>
            <p:ph type="title"/>
          </p:nvPr>
        </p:nvSpPr>
        <p:spPr/>
        <p:txBody>
          <a:bodyPr/>
          <a:lstStyle/>
          <a:p>
            <a:r>
              <a:rPr lang="en-US" dirty="0"/>
              <a:t>19 AUGUST Agenda</a:t>
            </a:r>
          </a:p>
        </p:txBody>
      </p:sp>
      <p:sp>
        <p:nvSpPr>
          <p:cNvPr id="4" name="Slide Number Placeholder 3">
            <a:extLst>
              <a:ext uri="{FF2B5EF4-FFF2-40B4-BE49-F238E27FC236}">
                <a16:creationId xmlns:a16="http://schemas.microsoft.com/office/drawing/2014/main" id="{2E8B6750-EE9A-4933-99F9-5E5854D67C15}"/>
              </a:ext>
            </a:extLst>
          </p:cNvPr>
          <p:cNvSpPr>
            <a:spLocks noGrp="1"/>
          </p:cNvSpPr>
          <p:nvPr>
            <p:ph type="sldNum" sz="quarter" idx="4"/>
          </p:nvPr>
        </p:nvSpPr>
        <p:spPr/>
        <p:txBody>
          <a:bodyPr/>
          <a:lstStyle/>
          <a:p>
            <a:fld id="{6E6030FC-FB78-5E4D-92EA-5D9433591EA9}" type="slidenum">
              <a:rPr lang="en-US" smtClean="0"/>
              <a:pPr/>
              <a:t>61</a:t>
            </a:fld>
            <a:endParaRPr lang="en-US" dirty="0"/>
          </a:p>
        </p:txBody>
      </p:sp>
      <p:pic>
        <p:nvPicPr>
          <p:cNvPr id="3" name="Picture 2">
            <a:extLst>
              <a:ext uri="{FF2B5EF4-FFF2-40B4-BE49-F238E27FC236}">
                <a16:creationId xmlns:a16="http://schemas.microsoft.com/office/drawing/2014/main" id="{35F176E0-C134-43DA-8C01-ED6E60E3671E}"/>
              </a:ext>
            </a:extLst>
          </p:cNvPr>
          <p:cNvPicPr>
            <a:picLocks noChangeAspect="1"/>
          </p:cNvPicPr>
          <p:nvPr/>
        </p:nvPicPr>
        <p:blipFill>
          <a:blip r:embed="rId3"/>
          <a:stretch>
            <a:fillRect/>
          </a:stretch>
        </p:blipFill>
        <p:spPr>
          <a:xfrm>
            <a:off x="1684798" y="918633"/>
            <a:ext cx="9153144" cy="5635752"/>
          </a:xfrm>
          <a:prstGeom prst="rect">
            <a:avLst/>
          </a:prstGeom>
        </p:spPr>
      </p:pic>
    </p:spTree>
    <p:extLst>
      <p:ext uri="{BB962C8B-B14F-4D97-AF65-F5344CB8AC3E}">
        <p14:creationId xmlns:p14="http://schemas.microsoft.com/office/powerpoint/2010/main" val="3302582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p:txBody>
          <a:bodyPr/>
          <a:lstStyle/>
          <a:p>
            <a:r>
              <a:rPr lang="en-US" dirty="0"/>
              <a:t>Opening remarks</a:t>
            </a:r>
          </a:p>
        </p:txBody>
      </p:sp>
      <p:sp>
        <p:nvSpPr>
          <p:cNvPr id="3" name="Text Placeholder 2">
            <a:extLst>
              <a:ext uri="{FF2B5EF4-FFF2-40B4-BE49-F238E27FC236}">
                <a16:creationId xmlns:a16="http://schemas.microsoft.com/office/drawing/2014/main" id="{04012786-A60B-4436-83A0-21F39C1A396D}"/>
              </a:ext>
            </a:extLst>
          </p:cNvPr>
          <p:cNvSpPr>
            <a:spLocks noGrp="1"/>
          </p:cNvSpPr>
          <p:nvPr>
            <p:ph type="body" sz="quarter" idx="13"/>
          </p:nvPr>
        </p:nvSpPr>
        <p:spPr>
          <a:xfrm>
            <a:off x="609600" y="955601"/>
            <a:ext cx="11079192" cy="4777956"/>
          </a:xfrm>
        </p:spPr>
        <p:txBody>
          <a:bodyPr/>
          <a:lstStyle/>
          <a:p>
            <a:pPr>
              <a:lnSpc>
                <a:spcPct val="200000"/>
              </a:lnSpc>
            </a:pPr>
            <a:r>
              <a:rPr lang="en-US" dirty="0">
                <a:solidFill>
                  <a:schemeClr val="tx2">
                    <a:lumMod val="50000"/>
                  </a:schemeClr>
                </a:solidFill>
              </a:rPr>
              <a:t>Recap of day before</a:t>
            </a:r>
          </a:p>
          <a:p>
            <a:pPr>
              <a:lnSpc>
                <a:spcPct val="200000"/>
              </a:lnSpc>
            </a:pPr>
            <a:r>
              <a:rPr lang="en-US" dirty="0">
                <a:solidFill>
                  <a:schemeClr val="tx2">
                    <a:lumMod val="50000"/>
                  </a:schemeClr>
                </a:solidFill>
              </a:rPr>
              <a:t>Open mic for all NIEM Domains – Issues, Opportunities, Challenges, Strength </a:t>
            </a:r>
          </a:p>
          <a:p>
            <a:pPr>
              <a:lnSpc>
                <a:spcPct val="200000"/>
              </a:lnSpc>
            </a:pPr>
            <a:r>
              <a:rPr lang="en-US" dirty="0">
                <a:solidFill>
                  <a:schemeClr val="tx2">
                    <a:lumMod val="50000"/>
                  </a:schemeClr>
                </a:solidFill>
              </a:rPr>
              <a:t>All about working session and roundtable discussion</a:t>
            </a:r>
          </a:p>
          <a:p>
            <a:pPr>
              <a:lnSpc>
                <a:spcPct val="200000"/>
              </a:lnSpc>
            </a:pPr>
            <a:endParaRPr lang="en-US" dirty="0">
              <a:solidFill>
                <a:schemeClr val="tx2">
                  <a:lumMod val="50000"/>
                </a:schemeClr>
              </a:solidFill>
            </a:endParaRPr>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p:txBody>
          <a:bodyPr/>
          <a:lstStyle/>
          <a:p>
            <a:fld id="{6E6030FC-FB78-5E4D-92EA-5D9433591EA9}" type="slidenum">
              <a:rPr lang="en-US" smtClean="0"/>
              <a:pPr/>
              <a:t>62</a:t>
            </a:fld>
            <a:endParaRPr lang="en-US" dirty="0"/>
          </a:p>
        </p:txBody>
      </p:sp>
    </p:spTree>
    <p:extLst>
      <p:ext uri="{BB962C8B-B14F-4D97-AF65-F5344CB8AC3E}">
        <p14:creationId xmlns:p14="http://schemas.microsoft.com/office/powerpoint/2010/main" val="7789719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2628-F5D4-4A22-AF28-82C7EC9F831E}"/>
              </a:ext>
            </a:extLst>
          </p:cNvPr>
          <p:cNvSpPr>
            <a:spLocks noGrp="1"/>
          </p:cNvSpPr>
          <p:nvPr>
            <p:ph type="title"/>
          </p:nvPr>
        </p:nvSpPr>
        <p:spPr/>
        <p:txBody>
          <a:bodyPr/>
          <a:lstStyle/>
          <a:p>
            <a:r>
              <a:rPr lang="en-US" dirty="0"/>
              <a:t>Roundtable – Domain focus</a:t>
            </a:r>
          </a:p>
        </p:txBody>
      </p:sp>
      <p:sp>
        <p:nvSpPr>
          <p:cNvPr id="3" name="Text Placeholder 2">
            <a:extLst>
              <a:ext uri="{FF2B5EF4-FFF2-40B4-BE49-F238E27FC236}">
                <a16:creationId xmlns:a16="http://schemas.microsoft.com/office/drawing/2014/main" id="{392F5718-BF0A-4E6B-97D7-1822A3AF4E3A}"/>
              </a:ext>
            </a:extLst>
          </p:cNvPr>
          <p:cNvSpPr>
            <a:spLocks noGrp="1"/>
          </p:cNvSpPr>
          <p:nvPr>
            <p:ph type="body" sz="quarter" idx="13"/>
          </p:nvPr>
        </p:nvSpPr>
        <p:spPr/>
        <p:txBody>
          <a:bodyPr/>
          <a:lstStyle/>
          <a:p>
            <a:r>
              <a:rPr lang="en-US" dirty="0"/>
              <a:t>Mr. Kamran Atri, Mr. Thomas Krul, &amp; Mr. Chet Ensign Facilitators</a:t>
            </a:r>
          </a:p>
          <a:p>
            <a:endParaRPr lang="en-US" dirty="0"/>
          </a:p>
          <a:p>
            <a:r>
              <a:rPr lang="en-US" dirty="0"/>
              <a:t>Domain Issues – Mr. Kamran Atri/ Mr. Thomas Krul &amp; NIEM OPEN Domains</a:t>
            </a:r>
          </a:p>
          <a:p>
            <a:pPr marL="457200" lvl="1" indent="0">
              <a:buNone/>
            </a:pPr>
            <a:endParaRPr lang="en-US" dirty="0"/>
          </a:p>
          <a:p>
            <a:r>
              <a:rPr lang="en-US" dirty="0"/>
              <a:t>Compare &amp; Contrast PGB</a:t>
            </a:r>
            <a:r>
              <a:rPr lang="en-US" i="1" dirty="0"/>
              <a:t> vs </a:t>
            </a:r>
            <a:r>
              <a:rPr lang="en-US" dirty="0"/>
              <a:t>TSC (NBAC) - Mr. Kamran Atri/ Mr. Chet Ensign</a:t>
            </a:r>
          </a:p>
          <a:p>
            <a:pPr lvl="1"/>
            <a:endParaRPr lang="en-US" dirty="0"/>
          </a:p>
        </p:txBody>
      </p:sp>
      <p:sp>
        <p:nvSpPr>
          <p:cNvPr id="4" name="Slide Number Placeholder 3">
            <a:extLst>
              <a:ext uri="{FF2B5EF4-FFF2-40B4-BE49-F238E27FC236}">
                <a16:creationId xmlns:a16="http://schemas.microsoft.com/office/drawing/2014/main" id="{733B818F-895E-401C-9BC2-45303388F6DB}"/>
              </a:ext>
            </a:extLst>
          </p:cNvPr>
          <p:cNvSpPr>
            <a:spLocks noGrp="1"/>
          </p:cNvSpPr>
          <p:nvPr>
            <p:ph type="sldNum" sz="quarter" idx="4"/>
          </p:nvPr>
        </p:nvSpPr>
        <p:spPr/>
        <p:txBody>
          <a:bodyPr/>
          <a:lstStyle/>
          <a:p>
            <a:fld id="{6E6030FC-FB78-5E4D-92EA-5D9433591EA9}" type="slidenum">
              <a:rPr lang="en-US" smtClean="0"/>
              <a:pPr/>
              <a:t>63</a:t>
            </a:fld>
            <a:endParaRPr lang="en-US" dirty="0"/>
          </a:p>
        </p:txBody>
      </p:sp>
    </p:spTree>
    <p:extLst>
      <p:ext uri="{BB962C8B-B14F-4D97-AF65-F5344CB8AC3E}">
        <p14:creationId xmlns:p14="http://schemas.microsoft.com/office/powerpoint/2010/main" val="18094403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2628-F5D4-4A22-AF28-82C7EC9F831E}"/>
              </a:ext>
            </a:extLst>
          </p:cNvPr>
          <p:cNvSpPr>
            <a:spLocks noGrp="1"/>
          </p:cNvSpPr>
          <p:nvPr>
            <p:ph type="title"/>
          </p:nvPr>
        </p:nvSpPr>
        <p:spPr/>
        <p:txBody>
          <a:bodyPr/>
          <a:lstStyle/>
          <a:p>
            <a:r>
              <a:rPr lang="en-US" dirty="0"/>
              <a:t>Roundtable – Domain focus</a:t>
            </a:r>
          </a:p>
        </p:txBody>
      </p:sp>
      <p:sp>
        <p:nvSpPr>
          <p:cNvPr id="3" name="Text Placeholder 2">
            <a:extLst>
              <a:ext uri="{FF2B5EF4-FFF2-40B4-BE49-F238E27FC236}">
                <a16:creationId xmlns:a16="http://schemas.microsoft.com/office/drawing/2014/main" id="{392F5718-BF0A-4E6B-97D7-1822A3AF4E3A}"/>
              </a:ext>
            </a:extLst>
          </p:cNvPr>
          <p:cNvSpPr>
            <a:spLocks noGrp="1"/>
          </p:cNvSpPr>
          <p:nvPr>
            <p:ph type="body" sz="quarter" idx="13"/>
          </p:nvPr>
        </p:nvSpPr>
        <p:spPr/>
        <p:txBody>
          <a:bodyPr/>
          <a:lstStyle/>
          <a:p>
            <a:r>
              <a:rPr lang="en-US" dirty="0"/>
              <a:t>Mr. Kamran Atri, Mr. Thomas Krul, &amp; Mr. Chet Ensign Facilitators</a:t>
            </a:r>
          </a:p>
          <a:p>
            <a:endParaRPr lang="en-US" dirty="0"/>
          </a:p>
          <a:p>
            <a:r>
              <a:rPr lang="en-US" dirty="0"/>
              <a:t>Domain Leadership Under NIEM OPEN – All</a:t>
            </a:r>
          </a:p>
          <a:p>
            <a:endParaRPr lang="en-US" dirty="0"/>
          </a:p>
          <a:p>
            <a:r>
              <a:rPr lang="en-US" dirty="0"/>
              <a:t>Topics</a:t>
            </a:r>
          </a:p>
          <a:p>
            <a:pPr marL="400050" lvl="1" indent="0">
              <a:buNone/>
            </a:pPr>
            <a:r>
              <a:rPr lang="en-US" dirty="0"/>
              <a:t> – Model Content Introduction into OASIS – Mr. Kamran Atri</a:t>
            </a:r>
          </a:p>
          <a:p>
            <a:pPr lvl="1" indent="-342900"/>
            <a:r>
              <a:rPr lang="en-US" dirty="0"/>
              <a:t>Domain Charters - Mr. Kamran Atri, Mr. Thomas Krul</a:t>
            </a:r>
          </a:p>
          <a:p>
            <a:pPr lvl="1" indent="-342900"/>
            <a:r>
              <a:rPr lang="en-US" dirty="0"/>
              <a:t>CLAs – Mr. Chet Ensign</a:t>
            </a:r>
          </a:p>
          <a:p>
            <a:pPr lvl="1" indent="-342900"/>
            <a:r>
              <a:rPr lang="en-US" dirty="0"/>
              <a:t>Sponsorship - Mr. Kamran Atri, Mr. Thomas Krul, &amp; Mr. Chet Ensign Facilitators</a:t>
            </a:r>
          </a:p>
          <a:p>
            <a:pPr lvl="1" indent="-342900"/>
            <a:endParaRPr lang="en-US" dirty="0"/>
          </a:p>
          <a:p>
            <a:pPr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33B818F-895E-401C-9BC2-45303388F6DB}"/>
              </a:ext>
            </a:extLst>
          </p:cNvPr>
          <p:cNvSpPr>
            <a:spLocks noGrp="1"/>
          </p:cNvSpPr>
          <p:nvPr>
            <p:ph type="sldNum" sz="quarter" idx="4"/>
          </p:nvPr>
        </p:nvSpPr>
        <p:spPr/>
        <p:txBody>
          <a:bodyPr/>
          <a:lstStyle/>
          <a:p>
            <a:fld id="{6E6030FC-FB78-5E4D-92EA-5D9433591EA9}" type="slidenum">
              <a:rPr lang="en-US" smtClean="0"/>
              <a:pPr/>
              <a:t>64</a:t>
            </a:fld>
            <a:endParaRPr lang="en-US" dirty="0"/>
          </a:p>
        </p:txBody>
      </p:sp>
    </p:spTree>
    <p:extLst>
      <p:ext uri="{BB962C8B-B14F-4D97-AF65-F5344CB8AC3E}">
        <p14:creationId xmlns:p14="http://schemas.microsoft.com/office/powerpoint/2010/main" val="2000474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2628-F5D4-4A22-AF28-82C7EC9F831E}"/>
              </a:ext>
            </a:extLst>
          </p:cNvPr>
          <p:cNvSpPr>
            <a:spLocks noGrp="1"/>
          </p:cNvSpPr>
          <p:nvPr>
            <p:ph type="title"/>
          </p:nvPr>
        </p:nvSpPr>
        <p:spPr/>
        <p:txBody>
          <a:bodyPr/>
          <a:lstStyle/>
          <a:p>
            <a:r>
              <a:rPr lang="en-US" dirty="0"/>
              <a:t>Model Content Intro into OASIS </a:t>
            </a:r>
          </a:p>
        </p:txBody>
      </p:sp>
      <p:sp>
        <p:nvSpPr>
          <p:cNvPr id="3" name="Text Placeholder 2">
            <a:extLst>
              <a:ext uri="{FF2B5EF4-FFF2-40B4-BE49-F238E27FC236}">
                <a16:creationId xmlns:a16="http://schemas.microsoft.com/office/drawing/2014/main" id="{392F5718-BF0A-4E6B-97D7-1822A3AF4E3A}"/>
              </a:ext>
            </a:extLst>
          </p:cNvPr>
          <p:cNvSpPr>
            <a:spLocks noGrp="1"/>
          </p:cNvSpPr>
          <p:nvPr>
            <p:ph type="body" sz="quarter" idx="13"/>
          </p:nvPr>
        </p:nvSpPr>
        <p:spPr>
          <a:xfrm>
            <a:off x="556404" y="1040022"/>
            <a:ext cx="7630666" cy="4777956"/>
          </a:xfrm>
        </p:spPr>
        <p:txBody>
          <a:bodyPr>
            <a:normAutofit/>
          </a:bodyPr>
          <a:lstStyle/>
          <a:p>
            <a:r>
              <a:rPr lang="en-US" sz="1800" dirty="0"/>
              <a:t>Our Phased recommendation for promoting existing NIEM content into OASIS as an approved Standard</a:t>
            </a:r>
          </a:p>
          <a:p>
            <a:endParaRPr lang="en-US" dirty="0"/>
          </a:p>
          <a:p>
            <a:pPr lvl="1"/>
            <a:r>
              <a:rPr lang="en-US" dirty="0"/>
              <a:t>Phase One:</a:t>
            </a:r>
          </a:p>
          <a:p>
            <a:pPr lvl="2"/>
            <a:r>
              <a:rPr lang="en-US" dirty="0"/>
              <a:t>Core content </a:t>
            </a:r>
          </a:p>
          <a:p>
            <a:pPr lvl="2"/>
            <a:endParaRPr lang="en-US" dirty="0"/>
          </a:p>
          <a:p>
            <a:pPr lvl="1"/>
            <a:r>
              <a:rPr lang="en-US" dirty="0"/>
              <a:t>Phase Two: </a:t>
            </a:r>
          </a:p>
          <a:p>
            <a:pPr lvl="2"/>
            <a:r>
              <a:rPr lang="en-US" dirty="0"/>
              <a:t>Domain content</a:t>
            </a:r>
          </a:p>
          <a:p>
            <a:pPr lvl="1" indent="-342900"/>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33B818F-895E-401C-9BC2-45303388F6DB}"/>
              </a:ext>
            </a:extLst>
          </p:cNvPr>
          <p:cNvSpPr>
            <a:spLocks noGrp="1"/>
          </p:cNvSpPr>
          <p:nvPr>
            <p:ph type="sldNum" sz="quarter" idx="4"/>
          </p:nvPr>
        </p:nvSpPr>
        <p:spPr/>
        <p:txBody>
          <a:bodyPr/>
          <a:lstStyle/>
          <a:p>
            <a:fld id="{6E6030FC-FB78-5E4D-92EA-5D9433591EA9}" type="slidenum">
              <a:rPr lang="en-US" smtClean="0"/>
              <a:pPr/>
              <a:t>65</a:t>
            </a:fld>
            <a:endParaRPr lang="en-US" dirty="0"/>
          </a:p>
        </p:txBody>
      </p:sp>
      <p:pic>
        <p:nvPicPr>
          <p:cNvPr id="5" name="Picture 4">
            <a:extLst>
              <a:ext uri="{FF2B5EF4-FFF2-40B4-BE49-F238E27FC236}">
                <a16:creationId xmlns:a16="http://schemas.microsoft.com/office/drawing/2014/main" id="{09AE5649-2ACA-AB8C-2123-DD43AB1318C2}"/>
              </a:ext>
            </a:extLst>
          </p:cNvPr>
          <p:cNvPicPr>
            <a:picLocks noChangeAspect="1"/>
          </p:cNvPicPr>
          <p:nvPr/>
        </p:nvPicPr>
        <p:blipFill>
          <a:blip r:embed="rId2"/>
          <a:stretch>
            <a:fillRect/>
          </a:stretch>
        </p:blipFill>
        <p:spPr>
          <a:xfrm>
            <a:off x="3690764" y="922709"/>
            <a:ext cx="8382338" cy="5084685"/>
          </a:xfrm>
          <a:prstGeom prst="rect">
            <a:avLst/>
          </a:prstGeom>
        </p:spPr>
      </p:pic>
    </p:spTree>
    <p:extLst>
      <p:ext uri="{BB962C8B-B14F-4D97-AF65-F5344CB8AC3E}">
        <p14:creationId xmlns:p14="http://schemas.microsoft.com/office/powerpoint/2010/main" val="26772796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C2C01-5CA1-753C-4189-4A74D2D74809}"/>
              </a:ext>
            </a:extLst>
          </p:cNvPr>
          <p:cNvSpPr>
            <a:spLocks noGrp="1"/>
          </p:cNvSpPr>
          <p:nvPr>
            <p:ph type="title"/>
          </p:nvPr>
        </p:nvSpPr>
        <p:spPr/>
        <p:txBody>
          <a:bodyPr/>
          <a:lstStyle/>
          <a:p>
            <a:r>
              <a:rPr lang="en-US" dirty="0"/>
              <a:t>Model Content Intro into OASIS </a:t>
            </a:r>
          </a:p>
        </p:txBody>
      </p:sp>
      <p:sp>
        <p:nvSpPr>
          <p:cNvPr id="3" name="Text Placeholder 2">
            <a:extLst>
              <a:ext uri="{FF2B5EF4-FFF2-40B4-BE49-F238E27FC236}">
                <a16:creationId xmlns:a16="http://schemas.microsoft.com/office/drawing/2014/main" id="{141549CD-7482-53FB-6315-81CFD631ED14}"/>
              </a:ext>
            </a:extLst>
          </p:cNvPr>
          <p:cNvSpPr>
            <a:spLocks noGrp="1"/>
          </p:cNvSpPr>
          <p:nvPr>
            <p:ph type="body" sz="quarter" idx="13"/>
          </p:nvPr>
        </p:nvSpPr>
        <p:spPr>
          <a:xfrm>
            <a:off x="606096" y="955085"/>
            <a:ext cx="11079192" cy="4777956"/>
          </a:xfrm>
        </p:spPr>
        <p:txBody>
          <a:bodyPr/>
          <a:lstStyle/>
          <a:p>
            <a:r>
              <a:rPr lang="en-US" dirty="0"/>
              <a:t>Properties as of 5.1 Release</a:t>
            </a:r>
          </a:p>
        </p:txBody>
      </p:sp>
      <p:sp>
        <p:nvSpPr>
          <p:cNvPr id="4" name="Slide Number Placeholder 3">
            <a:extLst>
              <a:ext uri="{FF2B5EF4-FFF2-40B4-BE49-F238E27FC236}">
                <a16:creationId xmlns:a16="http://schemas.microsoft.com/office/drawing/2014/main" id="{C2758AC0-AE8B-F3F1-7A0A-4C066DD0EDDF}"/>
              </a:ext>
            </a:extLst>
          </p:cNvPr>
          <p:cNvSpPr>
            <a:spLocks noGrp="1"/>
          </p:cNvSpPr>
          <p:nvPr>
            <p:ph type="sldNum" sz="quarter" idx="4"/>
          </p:nvPr>
        </p:nvSpPr>
        <p:spPr/>
        <p:txBody>
          <a:bodyPr/>
          <a:lstStyle/>
          <a:p>
            <a:fld id="{6E6030FC-FB78-5E4D-92EA-5D9433591EA9}" type="slidenum">
              <a:rPr lang="en-US" smtClean="0"/>
              <a:pPr/>
              <a:t>66</a:t>
            </a:fld>
            <a:endParaRPr lang="en-US" dirty="0"/>
          </a:p>
        </p:txBody>
      </p:sp>
      <p:pic>
        <p:nvPicPr>
          <p:cNvPr id="6" name="Picture 5">
            <a:extLst>
              <a:ext uri="{FF2B5EF4-FFF2-40B4-BE49-F238E27FC236}">
                <a16:creationId xmlns:a16="http://schemas.microsoft.com/office/drawing/2014/main" id="{FBD3C423-CAC1-536E-46A7-FAD1BEC3551D}"/>
              </a:ext>
            </a:extLst>
          </p:cNvPr>
          <p:cNvPicPr>
            <a:picLocks noChangeAspect="1"/>
          </p:cNvPicPr>
          <p:nvPr/>
        </p:nvPicPr>
        <p:blipFill>
          <a:blip r:embed="rId2"/>
          <a:stretch>
            <a:fillRect/>
          </a:stretch>
        </p:blipFill>
        <p:spPr>
          <a:xfrm>
            <a:off x="2356883" y="1609591"/>
            <a:ext cx="9551689" cy="4206417"/>
          </a:xfrm>
          <a:prstGeom prst="rect">
            <a:avLst/>
          </a:prstGeom>
        </p:spPr>
      </p:pic>
    </p:spTree>
    <p:extLst>
      <p:ext uri="{BB962C8B-B14F-4D97-AF65-F5344CB8AC3E}">
        <p14:creationId xmlns:p14="http://schemas.microsoft.com/office/powerpoint/2010/main" val="19774293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C2C01-5CA1-753C-4189-4A74D2D74809}"/>
              </a:ext>
            </a:extLst>
          </p:cNvPr>
          <p:cNvSpPr>
            <a:spLocks noGrp="1"/>
          </p:cNvSpPr>
          <p:nvPr>
            <p:ph type="title"/>
          </p:nvPr>
        </p:nvSpPr>
        <p:spPr/>
        <p:txBody>
          <a:bodyPr/>
          <a:lstStyle/>
          <a:p>
            <a:r>
              <a:rPr lang="en-US" dirty="0"/>
              <a:t>Model Content Intro into OASIS </a:t>
            </a:r>
          </a:p>
        </p:txBody>
      </p:sp>
      <p:sp>
        <p:nvSpPr>
          <p:cNvPr id="3" name="Text Placeholder 2">
            <a:extLst>
              <a:ext uri="{FF2B5EF4-FFF2-40B4-BE49-F238E27FC236}">
                <a16:creationId xmlns:a16="http://schemas.microsoft.com/office/drawing/2014/main" id="{141549CD-7482-53FB-6315-81CFD631ED14}"/>
              </a:ext>
            </a:extLst>
          </p:cNvPr>
          <p:cNvSpPr>
            <a:spLocks noGrp="1"/>
          </p:cNvSpPr>
          <p:nvPr>
            <p:ph type="body" sz="quarter" idx="13"/>
          </p:nvPr>
        </p:nvSpPr>
        <p:spPr>
          <a:xfrm>
            <a:off x="609600" y="878048"/>
            <a:ext cx="11079192" cy="4777956"/>
          </a:xfrm>
        </p:spPr>
        <p:txBody>
          <a:bodyPr/>
          <a:lstStyle/>
          <a:p>
            <a:r>
              <a:rPr lang="en-US" dirty="0"/>
              <a:t>Types as of 5.1 Release</a:t>
            </a:r>
          </a:p>
        </p:txBody>
      </p:sp>
      <p:sp>
        <p:nvSpPr>
          <p:cNvPr id="4" name="Slide Number Placeholder 3">
            <a:extLst>
              <a:ext uri="{FF2B5EF4-FFF2-40B4-BE49-F238E27FC236}">
                <a16:creationId xmlns:a16="http://schemas.microsoft.com/office/drawing/2014/main" id="{C2758AC0-AE8B-F3F1-7A0A-4C066DD0EDDF}"/>
              </a:ext>
            </a:extLst>
          </p:cNvPr>
          <p:cNvSpPr>
            <a:spLocks noGrp="1"/>
          </p:cNvSpPr>
          <p:nvPr>
            <p:ph type="sldNum" sz="quarter" idx="4"/>
          </p:nvPr>
        </p:nvSpPr>
        <p:spPr/>
        <p:txBody>
          <a:bodyPr/>
          <a:lstStyle/>
          <a:p>
            <a:fld id="{6E6030FC-FB78-5E4D-92EA-5D9433591EA9}" type="slidenum">
              <a:rPr lang="en-US" smtClean="0"/>
              <a:pPr/>
              <a:t>67</a:t>
            </a:fld>
            <a:endParaRPr lang="en-US" dirty="0"/>
          </a:p>
        </p:txBody>
      </p:sp>
      <p:pic>
        <p:nvPicPr>
          <p:cNvPr id="5" name="Picture 4">
            <a:extLst>
              <a:ext uri="{FF2B5EF4-FFF2-40B4-BE49-F238E27FC236}">
                <a16:creationId xmlns:a16="http://schemas.microsoft.com/office/drawing/2014/main" id="{B689C480-11BF-9E04-9BA1-E8CC634273F2}"/>
              </a:ext>
            </a:extLst>
          </p:cNvPr>
          <p:cNvPicPr>
            <a:picLocks noChangeAspect="1"/>
          </p:cNvPicPr>
          <p:nvPr/>
        </p:nvPicPr>
        <p:blipFill>
          <a:blip r:embed="rId2"/>
          <a:stretch>
            <a:fillRect/>
          </a:stretch>
        </p:blipFill>
        <p:spPr>
          <a:xfrm>
            <a:off x="3164990" y="1273291"/>
            <a:ext cx="8647781" cy="5005735"/>
          </a:xfrm>
          <a:prstGeom prst="rect">
            <a:avLst/>
          </a:prstGeom>
        </p:spPr>
      </p:pic>
    </p:spTree>
    <p:extLst>
      <p:ext uri="{BB962C8B-B14F-4D97-AF65-F5344CB8AC3E}">
        <p14:creationId xmlns:p14="http://schemas.microsoft.com/office/powerpoint/2010/main" val="3185797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C2C01-5CA1-753C-4189-4A74D2D74809}"/>
              </a:ext>
            </a:extLst>
          </p:cNvPr>
          <p:cNvSpPr>
            <a:spLocks noGrp="1"/>
          </p:cNvSpPr>
          <p:nvPr>
            <p:ph type="title"/>
          </p:nvPr>
        </p:nvSpPr>
        <p:spPr/>
        <p:txBody>
          <a:bodyPr/>
          <a:lstStyle/>
          <a:p>
            <a:r>
              <a:rPr lang="en-US" dirty="0"/>
              <a:t>Model Content Intro into OASIS </a:t>
            </a:r>
          </a:p>
        </p:txBody>
      </p:sp>
      <p:sp>
        <p:nvSpPr>
          <p:cNvPr id="3" name="Text Placeholder 2">
            <a:extLst>
              <a:ext uri="{FF2B5EF4-FFF2-40B4-BE49-F238E27FC236}">
                <a16:creationId xmlns:a16="http://schemas.microsoft.com/office/drawing/2014/main" id="{141549CD-7482-53FB-6315-81CFD631ED14}"/>
              </a:ext>
            </a:extLst>
          </p:cNvPr>
          <p:cNvSpPr>
            <a:spLocks noGrp="1"/>
          </p:cNvSpPr>
          <p:nvPr>
            <p:ph type="body" sz="quarter" idx="13"/>
          </p:nvPr>
        </p:nvSpPr>
        <p:spPr>
          <a:xfrm>
            <a:off x="609600" y="878048"/>
            <a:ext cx="11079192" cy="4777956"/>
          </a:xfrm>
        </p:spPr>
        <p:txBody>
          <a:bodyPr/>
          <a:lstStyle/>
          <a:p>
            <a:r>
              <a:rPr lang="en-US" dirty="0"/>
              <a:t>Codes as of 5.1 Release</a:t>
            </a:r>
          </a:p>
        </p:txBody>
      </p:sp>
      <p:sp>
        <p:nvSpPr>
          <p:cNvPr id="4" name="Slide Number Placeholder 3">
            <a:extLst>
              <a:ext uri="{FF2B5EF4-FFF2-40B4-BE49-F238E27FC236}">
                <a16:creationId xmlns:a16="http://schemas.microsoft.com/office/drawing/2014/main" id="{C2758AC0-AE8B-F3F1-7A0A-4C066DD0EDDF}"/>
              </a:ext>
            </a:extLst>
          </p:cNvPr>
          <p:cNvSpPr>
            <a:spLocks noGrp="1"/>
          </p:cNvSpPr>
          <p:nvPr>
            <p:ph type="sldNum" sz="quarter" idx="4"/>
          </p:nvPr>
        </p:nvSpPr>
        <p:spPr/>
        <p:txBody>
          <a:bodyPr/>
          <a:lstStyle/>
          <a:p>
            <a:fld id="{6E6030FC-FB78-5E4D-92EA-5D9433591EA9}" type="slidenum">
              <a:rPr lang="en-US" smtClean="0"/>
              <a:pPr/>
              <a:t>68</a:t>
            </a:fld>
            <a:endParaRPr lang="en-US" dirty="0"/>
          </a:p>
        </p:txBody>
      </p:sp>
      <p:pic>
        <p:nvPicPr>
          <p:cNvPr id="6" name="Picture 5">
            <a:extLst>
              <a:ext uri="{FF2B5EF4-FFF2-40B4-BE49-F238E27FC236}">
                <a16:creationId xmlns:a16="http://schemas.microsoft.com/office/drawing/2014/main" id="{184EEECC-08A9-EF11-97A0-406BF480A2B0}"/>
              </a:ext>
            </a:extLst>
          </p:cNvPr>
          <p:cNvPicPr>
            <a:picLocks noChangeAspect="1"/>
          </p:cNvPicPr>
          <p:nvPr/>
        </p:nvPicPr>
        <p:blipFill>
          <a:blip r:embed="rId2"/>
          <a:stretch>
            <a:fillRect/>
          </a:stretch>
        </p:blipFill>
        <p:spPr>
          <a:xfrm>
            <a:off x="2283401" y="1636066"/>
            <a:ext cx="9298999" cy="3880544"/>
          </a:xfrm>
          <a:prstGeom prst="rect">
            <a:avLst/>
          </a:prstGeom>
        </p:spPr>
      </p:pic>
    </p:spTree>
    <p:extLst>
      <p:ext uri="{BB962C8B-B14F-4D97-AF65-F5344CB8AC3E}">
        <p14:creationId xmlns:p14="http://schemas.microsoft.com/office/powerpoint/2010/main" val="28533665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p:txBody>
          <a:bodyPr/>
          <a:lstStyle/>
          <a:p>
            <a:r>
              <a:rPr lang="en-US" dirty="0"/>
              <a:t>break</a:t>
            </a:r>
          </a:p>
        </p:txBody>
      </p:sp>
      <p:sp>
        <p:nvSpPr>
          <p:cNvPr id="3" name="Text Placeholder 2">
            <a:extLst>
              <a:ext uri="{FF2B5EF4-FFF2-40B4-BE49-F238E27FC236}">
                <a16:creationId xmlns:a16="http://schemas.microsoft.com/office/drawing/2014/main" id="{04012786-A60B-4436-83A0-21F39C1A396D}"/>
              </a:ext>
            </a:extLst>
          </p:cNvPr>
          <p:cNvSpPr>
            <a:spLocks noGrp="1"/>
          </p:cNvSpPr>
          <p:nvPr>
            <p:ph type="body" sz="quarter" idx="13"/>
          </p:nvPr>
        </p:nvSpPr>
        <p:spPr>
          <a:xfrm>
            <a:off x="609600" y="1258516"/>
            <a:ext cx="2551889" cy="560556"/>
          </a:xfrm>
        </p:spPr>
        <p:txBody>
          <a:bodyPr/>
          <a:lstStyle/>
          <a:p>
            <a:r>
              <a:rPr lang="en-US" dirty="0"/>
              <a:t>10 Minutes</a:t>
            </a:r>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p:txBody>
          <a:bodyPr/>
          <a:lstStyle/>
          <a:p>
            <a:fld id="{6E6030FC-FB78-5E4D-92EA-5D9433591EA9}" type="slidenum">
              <a:rPr lang="en-US" smtClean="0"/>
              <a:pPr/>
              <a:t>69</a:t>
            </a:fld>
            <a:endParaRPr lang="en-US" dirty="0"/>
          </a:p>
        </p:txBody>
      </p:sp>
      <p:pic>
        <p:nvPicPr>
          <p:cNvPr id="5" name="Picture 4">
            <a:extLst>
              <a:ext uri="{FF2B5EF4-FFF2-40B4-BE49-F238E27FC236}">
                <a16:creationId xmlns:a16="http://schemas.microsoft.com/office/drawing/2014/main" id="{393BEDBD-5F41-4C66-AA28-731CBDDEBFCD}"/>
              </a:ext>
            </a:extLst>
          </p:cNvPr>
          <p:cNvPicPr>
            <a:picLocks noChangeAspect="1"/>
          </p:cNvPicPr>
          <p:nvPr/>
        </p:nvPicPr>
        <p:blipFill>
          <a:blip r:embed="rId2"/>
          <a:stretch>
            <a:fillRect/>
          </a:stretch>
        </p:blipFill>
        <p:spPr>
          <a:xfrm>
            <a:off x="3294745" y="1819072"/>
            <a:ext cx="5712488" cy="4284366"/>
          </a:xfrm>
          <a:prstGeom prst="rect">
            <a:avLst/>
          </a:prstGeom>
        </p:spPr>
      </p:pic>
    </p:spTree>
    <p:extLst>
      <p:ext uri="{BB962C8B-B14F-4D97-AF65-F5344CB8AC3E}">
        <p14:creationId xmlns:p14="http://schemas.microsoft.com/office/powerpoint/2010/main" val="833846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p:txBody>
          <a:bodyPr/>
          <a:lstStyle/>
          <a:p>
            <a:r>
              <a:rPr lang="en-US" dirty="0"/>
              <a:t>Opening remarks</a:t>
            </a:r>
          </a:p>
        </p:txBody>
      </p:sp>
      <p:sp>
        <p:nvSpPr>
          <p:cNvPr id="3" name="Text Placeholder 2">
            <a:extLst>
              <a:ext uri="{FF2B5EF4-FFF2-40B4-BE49-F238E27FC236}">
                <a16:creationId xmlns:a16="http://schemas.microsoft.com/office/drawing/2014/main" id="{04012786-A60B-4436-83A0-21F39C1A396D}"/>
              </a:ext>
            </a:extLst>
          </p:cNvPr>
          <p:cNvSpPr>
            <a:spLocks noGrp="1"/>
          </p:cNvSpPr>
          <p:nvPr>
            <p:ph type="body" sz="quarter" idx="13"/>
          </p:nvPr>
        </p:nvSpPr>
        <p:spPr>
          <a:xfrm>
            <a:off x="609600" y="1040022"/>
            <a:ext cx="11079192" cy="4777956"/>
          </a:xfrm>
        </p:spPr>
        <p:txBody>
          <a:bodyPr/>
          <a:lstStyle/>
          <a:p>
            <a:pPr>
              <a:lnSpc>
                <a:spcPct val="200000"/>
              </a:lnSpc>
            </a:pPr>
            <a:r>
              <a:rPr lang="en-US" dirty="0">
                <a:solidFill>
                  <a:schemeClr val="tx2">
                    <a:lumMod val="50000"/>
                  </a:schemeClr>
                </a:solidFill>
              </a:rPr>
              <a:t>NIEM / NBAC Annual meeting – history and purpose</a:t>
            </a:r>
          </a:p>
          <a:p>
            <a:pPr>
              <a:lnSpc>
                <a:spcPct val="200000"/>
              </a:lnSpc>
            </a:pPr>
            <a:r>
              <a:rPr lang="en-US" dirty="0">
                <a:solidFill>
                  <a:schemeClr val="tx2">
                    <a:lumMod val="50000"/>
                  </a:schemeClr>
                </a:solidFill>
              </a:rPr>
              <a:t>Distinguished guests and speakers</a:t>
            </a:r>
          </a:p>
          <a:p>
            <a:pPr>
              <a:lnSpc>
                <a:spcPct val="200000"/>
              </a:lnSpc>
            </a:pPr>
            <a:r>
              <a:rPr lang="en-US" dirty="0">
                <a:solidFill>
                  <a:schemeClr val="tx2">
                    <a:lumMod val="50000"/>
                  </a:schemeClr>
                </a:solidFill>
              </a:rPr>
              <a:t>Organizers and facilitators appreciation </a:t>
            </a:r>
          </a:p>
          <a:p>
            <a:pPr>
              <a:lnSpc>
                <a:spcPct val="200000"/>
              </a:lnSpc>
            </a:pPr>
            <a:r>
              <a:rPr lang="en-US" dirty="0">
                <a:solidFill>
                  <a:schemeClr val="tx2">
                    <a:lumMod val="50000"/>
                  </a:schemeClr>
                </a:solidFill>
              </a:rPr>
              <a:t>Main topic – NIEM transition to NIEM Open</a:t>
            </a:r>
          </a:p>
          <a:p>
            <a:pPr>
              <a:lnSpc>
                <a:spcPct val="200000"/>
              </a:lnSpc>
            </a:pPr>
            <a:r>
              <a:rPr lang="en-US" dirty="0">
                <a:solidFill>
                  <a:schemeClr val="tx2">
                    <a:lumMod val="50000"/>
                  </a:schemeClr>
                </a:solidFill>
              </a:rPr>
              <a:t>Learning from one another and spend time networking</a:t>
            </a:r>
          </a:p>
          <a:p>
            <a:pPr>
              <a:lnSpc>
                <a:spcPct val="200000"/>
              </a:lnSpc>
            </a:pPr>
            <a:r>
              <a:rPr lang="en-US" dirty="0">
                <a:solidFill>
                  <a:schemeClr val="tx2">
                    <a:lumMod val="50000"/>
                  </a:schemeClr>
                </a:solidFill>
              </a:rPr>
              <a:t>The day of togetherness and interaction</a:t>
            </a:r>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p:txBody>
          <a:bodyPr/>
          <a:lstStyle/>
          <a:p>
            <a:fld id="{6E6030FC-FB78-5E4D-92EA-5D9433591EA9}" type="slidenum">
              <a:rPr lang="en-US" smtClean="0"/>
              <a:pPr/>
              <a:t>7</a:t>
            </a:fld>
            <a:endParaRPr lang="en-US" dirty="0"/>
          </a:p>
        </p:txBody>
      </p:sp>
    </p:spTree>
    <p:extLst>
      <p:ext uri="{BB962C8B-B14F-4D97-AF65-F5344CB8AC3E}">
        <p14:creationId xmlns:p14="http://schemas.microsoft.com/office/powerpoint/2010/main" val="5242931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2628-F5D4-4A22-AF28-82C7EC9F831E}"/>
              </a:ext>
            </a:extLst>
          </p:cNvPr>
          <p:cNvSpPr>
            <a:spLocks noGrp="1"/>
          </p:cNvSpPr>
          <p:nvPr>
            <p:ph type="title"/>
          </p:nvPr>
        </p:nvSpPr>
        <p:spPr/>
        <p:txBody>
          <a:bodyPr/>
          <a:lstStyle/>
          <a:p>
            <a:r>
              <a:rPr lang="en-US" dirty="0"/>
              <a:t>Roundtable – Domain focus</a:t>
            </a:r>
          </a:p>
        </p:txBody>
      </p:sp>
      <p:sp>
        <p:nvSpPr>
          <p:cNvPr id="3" name="Text Placeholder 2">
            <a:extLst>
              <a:ext uri="{FF2B5EF4-FFF2-40B4-BE49-F238E27FC236}">
                <a16:creationId xmlns:a16="http://schemas.microsoft.com/office/drawing/2014/main" id="{392F5718-BF0A-4E6B-97D7-1822A3AF4E3A}"/>
              </a:ext>
            </a:extLst>
          </p:cNvPr>
          <p:cNvSpPr>
            <a:spLocks noGrp="1"/>
          </p:cNvSpPr>
          <p:nvPr>
            <p:ph type="body" sz="quarter" idx="13"/>
          </p:nvPr>
        </p:nvSpPr>
        <p:spPr/>
        <p:txBody>
          <a:bodyPr/>
          <a:lstStyle/>
          <a:p>
            <a:r>
              <a:rPr lang="en-US" dirty="0"/>
              <a:t>Mr. Kamran Atri, Mr. Thomas Krul, &amp; Mr. Chet Ensign Facilitators</a:t>
            </a:r>
          </a:p>
          <a:p>
            <a:endParaRPr lang="en-US" dirty="0"/>
          </a:p>
          <a:p>
            <a:r>
              <a:rPr lang="en-US" dirty="0"/>
              <a:t>Domain Updates - Domains</a:t>
            </a:r>
          </a:p>
          <a:p>
            <a:pPr marL="457200" lvl="1" indent="0">
              <a:buNone/>
            </a:pPr>
            <a:endParaRPr lang="en-US" dirty="0"/>
          </a:p>
          <a:p>
            <a:r>
              <a:rPr lang="en-US" dirty="0"/>
              <a:t>Dormant Domains Discussion </a:t>
            </a:r>
            <a:r>
              <a:rPr lang="en-US"/>
              <a:t>– Mr. </a:t>
            </a:r>
            <a:r>
              <a:rPr lang="en-US" dirty="0"/>
              <a:t>Kamran Atri &amp; Mr. Thomas Krul</a:t>
            </a:r>
          </a:p>
          <a:p>
            <a:endParaRPr lang="en-US" dirty="0"/>
          </a:p>
          <a:p>
            <a:r>
              <a:rPr lang="en-US" dirty="0"/>
              <a:t>Conservatorship of NIEM Equities</a:t>
            </a:r>
          </a:p>
          <a:p>
            <a:pPr lvl="1"/>
            <a:endParaRPr lang="en-US" dirty="0"/>
          </a:p>
        </p:txBody>
      </p:sp>
      <p:sp>
        <p:nvSpPr>
          <p:cNvPr id="4" name="Slide Number Placeholder 3">
            <a:extLst>
              <a:ext uri="{FF2B5EF4-FFF2-40B4-BE49-F238E27FC236}">
                <a16:creationId xmlns:a16="http://schemas.microsoft.com/office/drawing/2014/main" id="{733B818F-895E-401C-9BC2-45303388F6DB}"/>
              </a:ext>
            </a:extLst>
          </p:cNvPr>
          <p:cNvSpPr>
            <a:spLocks noGrp="1"/>
          </p:cNvSpPr>
          <p:nvPr>
            <p:ph type="sldNum" sz="quarter" idx="4"/>
          </p:nvPr>
        </p:nvSpPr>
        <p:spPr/>
        <p:txBody>
          <a:bodyPr/>
          <a:lstStyle/>
          <a:p>
            <a:fld id="{6E6030FC-FB78-5E4D-92EA-5D9433591EA9}" type="slidenum">
              <a:rPr lang="en-US" smtClean="0"/>
              <a:pPr/>
              <a:t>70</a:t>
            </a:fld>
            <a:endParaRPr lang="en-US" dirty="0"/>
          </a:p>
        </p:txBody>
      </p:sp>
    </p:spTree>
    <p:extLst>
      <p:ext uri="{BB962C8B-B14F-4D97-AF65-F5344CB8AC3E}">
        <p14:creationId xmlns:p14="http://schemas.microsoft.com/office/powerpoint/2010/main" val="26548628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10C0-F0F3-4B89-8A2E-65054C64DBA3}"/>
              </a:ext>
            </a:extLst>
          </p:cNvPr>
          <p:cNvSpPr>
            <a:spLocks noGrp="1"/>
          </p:cNvSpPr>
          <p:nvPr>
            <p:ph type="title"/>
          </p:nvPr>
        </p:nvSpPr>
        <p:spPr/>
        <p:txBody>
          <a:bodyPr/>
          <a:lstStyle/>
          <a:p>
            <a:r>
              <a:rPr lang="en-US" dirty="0"/>
              <a:t>Questions &amp; Answers/ Actions ITEMS</a:t>
            </a:r>
          </a:p>
        </p:txBody>
      </p:sp>
      <p:sp>
        <p:nvSpPr>
          <p:cNvPr id="3" name="Text Placeholder 2">
            <a:extLst>
              <a:ext uri="{FF2B5EF4-FFF2-40B4-BE49-F238E27FC236}">
                <a16:creationId xmlns:a16="http://schemas.microsoft.com/office/drawing/2014/main" id="{0B1729CB-618F-4468-9650-51DC6467003A}"/>
              </a:ext>
            </a:extLst>
          </p:cNvPr>
          <p:cNvSpPr>
            <a:spLocks noGrp="1"/>
          </p:cNvSpPr>
          <p:nvPr>
            <p:ph type="body" sz="quarter" idx="13"/>
          </p:nvPr>
        </p:nvSpPr>
        <p:spPr/>
        <p:txBody>
          <a:bodyPr/>
          <a:lstStyle/>
          <a:p>
            <a:r>
              <a:rPr lang="en-US" dirty="0"/>
              <a:t>Mr. Kamran Atri &amp; Mr. Thomas Krul Facilitators</a:t>
            </a:r>
          </a:p>
          <a:p>
            <a:endParaRPr lang="en-US" dirty="0"/>
          </a:p>
        </p:txBody>
      </p:sp>
      <p:sp>
        <p:nvSpPr>
          <p:cNvPr id="4" name="Slide Number Placeholder 3">
            <a:extLst>
              <a:ext uri="{FF2B5EF4-FFF2-40B4-BE49-F238E27FC236}">
                <a16:creationId xmlns:a16="http://schemas.microsoft.com/office/drawing/2014/main" id="{32283CF2-107F-4ED1-8C31-03FFCECF02FB}"/>
              </a:ext>
            </a:extLst>
          </p:cNvPr>
          <p:cNvSpPr>
            <a:spLocks noGrp="1"/>
          </p:cNvSpPr>
          <p:nvPr>
            <p:ph type="sldNum" sz="quarter" idx="4"/>
          </p:nvPr>
        </p:nvSpPr>
        <p:spPr/>
        <p:txBody>
          <a:bodyPr/>
          <a:lstStyle/>
          <a:p>
            <a:fld id="{6E6030FC-FB78-5E4D-92EA-5D9433591EA9}" type="slidenum">
              <a:rPr lang="en-US" smtClean="0"/>
              <a:pPr/>
              <a:t>71</a:t>
            </a:fld>
            <a:endParaRPr lang="en-US" dirty="0"/>
          </a:p>
        </p:txBody>
      </p:sp>
      <p:pic>
        <p:nvPicPr>
          <p:cNvPr id="5" name="Picture 4">
            <a:extLst>
              <a:ext uri="{FF2B5EF4-FFF2-40B4-BE49-F238E27FC236}">
                <a16:creationId xmlns:a16="http://schemas.microsoft.com/office/drawing/2014/main" id="{3CA592FA-C9B1-4550-B3D1-65AC688B6057}"/>
              </a:ext>
            </a:extLst>
          </p:cNvPr>
          <p:cNvPicPr>
            <a:picLocks noChangeAspect="1"/>
          </p:cNvPicPr>
          <p:nvPr/>
        </p:nvPicPr>
        <p:blipFill>
          <a:blip r:embed="rId2"/>
          <a:stretch>
            <a:fillRect/>
          </a:stretch>
        </p:blipFill>
        <p:spPr>
          <a:xfrm>
            <a:off x="4435812" y="2705595"/>
            <a:ext cx="7756187" cy="3379655"/>
          </a:xfrm>
          <a:prstGeom prst="rect">
            <a:avLst/>
          </a:prstGeom>
        </p:spPr>
      </p:pic>
      <p:pic>
        <p:nvPicPr>
          <p:cNvPr id="2050" name="Picture 2" descr="See the source image">
            <a:extLst>
              <a:ext uri="{FF2B5EF4-FFF2-40B4-BE49-F238E27FC236}">
                <a16:creationId xmlns:a16="http://schemas.microsoft.com/office/drawing/2014/main" id="{ABDF70DD-9DE2-4866-8F5E-977161870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3113"/>
            <a:ext cx="12192000" cy="531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6769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FC07F8-1650-4658-8983-694600D758A5}"/>
              </a:ext>
            </a:extLst>
          </p:cNvPr>
          <p:cNvSpPr>
            <a:spLocks noGrp="1"/>
          </p:cNvSpPr>
          <p:nvPr>
            <p:ph type="sldNum" sz="quarter" idx="4"/>
          </p:nvPr>
        </p:nvSpPr>
        <p:spPr/>
        <p:txBody>
          <a:bodyPr/>
          <a:lstStyle/>
          <a:p>
            <a:fld id="{6E6030FC-FB78-5E4D-92EA-5D9433591EA9}" type="slidenum">
              <a:rPr lang="en-US" smtClean="0"/>
              <a:pPr/>
              <a:t>72</a:t>
            </a:fld>
            <a:endParaRPr lang="en-US" dirty="0"/>
          </a:p>
        </p:txBody>
      </p:sp>
      <p:sp>
        <p:nvSpPr>
          <p:cNvPr id="7" name="Title 6">
            <a:extLst>
              <a:ext uri="{FF2B5EF4-FFF2-40B4-BE49-F238E27FC236}">
                <a16:creationId xmlns:a16="http://schemas.microsoft.com/office/drawing/2014/main" id="{4307EB3B-2ACB-4EDD-91A6-84D300E1CF33}"/>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1EB650CD-3A55-4D92-9507-B95D806F5D0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34266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p:txBody>
          <a:bodyPr/>
          <a:lstStyle/>
          <a:p>
            <a:r>
              <a:rPr lang="en-US" dirty="0"/>
              <a:t>Guest Speaker</a:t>
            </a:r>
          </a:p>
        </p:txBody>
      </p:sp>
      <p:sp>
        <p:nvSpPr>
          <p:cNvPr id="3" name="Text Placeholder 2">
            <a:extLst>
              <a:ext uri="{FF2B5EF4-FFF2-40B4-BE49-F238E27FC236}">
                <a16:creationId xmlns:a16="http://schemas.microsoft.com/office/drawing/2014/main" id="{04012786-A60B-4436-83A0-21F39C1A396D}"/>
              </a:ext>
            </a:extLst>
          </p:cNvPr>
          <p:cNvSpPr>
            <a:spLocks noGrp="1"/>
          </p:cNvSpPr>
          <p:nvPr>
            <p:ph type="body" sz="quarter" idx="13"/>
          </p:nvPr>
        </p:nvSpPr>
        <p:spPr/>
        <p:txBody>
          <a:bodyPr/>
          <a:lstStyle/>
          <a:p>
            <a:r>
              <a:rPr lang="en-US" dirty="0"/>
              <a:t>Introduction: Mr. Kamran Atri</a:t>
            </a:r>
          </a:p>
          <a:p>
            <a:r>
              <a:rPr lang="en-US" dirty="0"/>
              <a:t>Speaker: Mr. Ryan Schultz</a:t>
            </a:r>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p:txBody>
          <a:bodyPr/>
          <a:lstStyle/>
          <a:p>
            <a:fld id="{6E6030FC-FB78-5E4D-92EA-5D9433591EA9}" type="slidenum">
              <a:rPr lang="en-US" smtClean="0"/>
              <a:pPr/>
              <a:t>8</a:t>
            </a:fld>
            <a:endParaRPr lang="en-US" dirty="0"/>
          </a:p>
        </p:txBody>
      </p:sp>
      <p:pic>
        <p:nvPicPr>
          <p:cNvPr id="6" name="Picture 5" descr="A person wearing a suit and tie&#10;&#10;Description automatically generated">
            <a:extLst>
              <a:ext uri="{FF2B5EF4-FFF2-40B4-BE49-F238E27FC236}">
                <a16:creationId xmlns:a16="http://schemas.microsoft.com/office/drawing/2014/main" id="{7872A843-C83C-4984-919D-3DD53BA22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923" y="2228843"/>
            <a:ext cx="2743206" cy="3429007"/>
          </a:xfrm>
          <a:prstGeom prst="rect">
            <a:avLst/>
          </a:prstGeom>
        </p:spPr>
      </p:pic>
      <p:sp>
        <p:nvSpPr>
          <p:cNvPr id="7" name="TextBox 6">
            <a:extLst>
              <a:ext uri="{FF2B5EF4-FFF2-40B4-BE49-F238E27FC236}">
                <a16:creationId xmlns:a16="http://schemas.microsoft.com/office/drawing/2014/main" id="{06101A7C-2B29-6CBC-C1E1-8EA5E51B299A}"/>
              </a:ext>
            </a:extLst>
          </p:cNvPr>
          <p:cNvSpPr txBox="1"/>
          <p:nvPr/>
        </p:nvSpPr>
        <p:spPr>
          <a:xfrm>
            <a:off x="4056671" y="4740476"/>
            <a:ext cx="6097772" cy="923330"/>
          </a:xfrm>
          <a:prstGeom prst="rect">
            <a:avLst/>
          </a:prstGeom>
          <a:noFill/>
        </p:spPr>
        <p:txBody>
          <a:bodyPr wrap="square">
            <a:spAutoFit/>
          </a:bodyPr>
          <a:lstStyle/>
          <a:p>
            <a:r>
              <a:rPr lang="en-US" dirty="0"/>
              <a:t>Chief, Data and Standards Division</a:t>
            </a:r>
          </a:p>
          <a:p>
            <a:endParaRPr lang="en-US" dirty="0"/>
          </a:p>
          <a:p>
            <a:r>
              <a:rPr lang="en-US" dirty="0"/>
              <a:t>Joint Staff J6</a:t>
            </a:r>
          </a:p>
        </p:txBody>
      </p:sp>
    </p:spTree>
    <p:extLst>
      <p:ext uri="{BB962C8B-B14F-4D97-AF65-F5344CB8AC3E}">
        <p14:creationId xmlns:p14="http://schemas.microsoft.com/office/powerpoint/2010/main" val="626729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119D-83F7-4BF8-AC63-26D790822F9E}"/>
              </a:ext>
            </a:extLst>
          </p:cNvPr>
          <p:cNvSpPr>
            <a:spLocks noGrp="1"/>
          </p:cNvSpPr>
          <p:nvPr>
            <p:ph type="title"/>
          </p:nvPr>
        </p:nvSpPr>
        <p:spPr/>
        <p:txBody>
          <a:bodyPr/>
          <a:lstStyle/>
          <a:p>
            <a:r>
              <a:rPr lang="en-US" dirty="0"/>
              <a:t>Guest Speaker</a:t>
            </a:r>
          </a:p>
        </p:txBody>
      </p:sp>
      <p:sp>
        <p:nvSpPr>
          <p:cNvPr id="3" name="Text Placeholder 2">
            <a:extLst>
              <a:ext uri="{FF2B5EF4-FFF2-40B4-BE49-F238E27FC236}">
                <a16:creationId xmlns:a16="http://schemas.microsoft.com/office/drawing/2014/main" id="{04012786-A60B-4436-83A0-21F39C1A396D}"/>
              </a:ext>
            </a:extLst>
          </p:cNvPr>
          <p:cNvSpPr>
            <a:spLocks noGrp="1"/>
          </p:cNvSpPr>
          <p:nvPr>
            <p:ph type="body" sz="quarter" idx="13"/>
          </p:nvPr>
        </p:nvSpPr>
        <p:spPr/>
        <p:txBody>
          <a:bodyPr/>
          <a:lstStyle/>
          <a:p>
            <a:r>
              <a:rPr lang="en-US" dirty="0"/>
              <a:t>Introduction: Mr. Thomas Krul</a:t>
            </a:r>
          </a:p>
          <a:p>
            <a:r>
              <a:rPr lang="en-US" dirty="0"/>
              <a:t>Speaker: Ms. Katherine Escobar</a:t>
            </a:r>
          </a:p>
        </p:txBody>
      </p:sp>
      <p:sp>
        <p:nvSpPr>
          <p:cNvPr id="4" name="Slide Number Placeholder 3">
            <a:extLst>
              <a:ext uri="{FF2B5EF4-FFF2-40B4-BE49-F238E27FC236}">
                <a16:creationId xmlns:a16="http://schemas.microsoft.com/office/drawing/2014/main" id="{D0CB6B2A-C5D8-4659-B44D-D9F8751CA460}"/>
              </a:ext>
            </a:extLst>
          </p:cNvPr>
          <p:cNvSpPr>
            <a:spLocks noGrp="1"/>
          </p:cNvSpPr>
          <p:nvPr>
            <p:ph type="sldNum" sz="quarter" idx="4"/>
          </p:nvPr>
        </p:nvSpPr>
        <p:spPr/>
        <p:txBody>
          <a:bodyPr/>
          <a:lstStyle/>
          <a:p>
            <a:fld id="{6E6030FC-FB78-5E4D-92EA-5D9433591EA9}" type="slidenum">
              <a:rPr lang="en-US" smtClean="0"/>
              <a:pPr/>
              <a:t>9</a:t>
            </a:fld>
            <a:endParaRPr lang="en-US" dirty="0"/>
          </a:p>
        </p:txBody>
      </p:sp>
      <p:pic>
        <p:nvPicPr>
          <p:cNvPr id="6" name="Picture 5" descr="A person posing for a picture&#10;&#10;Description automatically generated">
            <a:extLst>
              <a:ext uri="{FF2B5EF4-FFF2-40B4-BE49-F238E27FC236}">
                <a16:creationId xmlns:a16="http://schemas.microsoft.com/office/drawing/2014/main" id="{53FE15F2-F76E-4343-B168-18E606F28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951" y="2180922"/>
            <a:ext cx="3223041" cy="2954454"/>
          </a:xfrm>
          <a:prstGeom prst="rect">
            <a:avLst/>
          </a:prstGeom>
        </p:spPr>
      </p:pic>
      <p:sp>
        <p:nvSpPr>
          <p:cNvPr id="7" name="TextBox 6">
            <a:extLst>
              <a:ext uri="{FF2B5EF4-FFF2-40B4-BE49-F238E27FC236}">
                <a16:creationId xmlns:a16="http://schemas.microsoft.com/office/drawing/2014/main" id="{6A7B7248-0893-40C4-9774-A900F701FDBD}"/>
              </a:ext>
            </a:extLst>
          </p:cNvPr>
          <p:cNvSpPr txBox="1"/>
          <p:nvPr/>
        </p:nvSpPr>
        <p:spPr>
          <a:xfrm>
            <a:off x="962527" y="5251635"/>
            <a:ext cx="5659654" cy="923330"/>
          </a:xfrm>
          <a:prstGeom prst="rect">
            <a:avLst/>
          </a:prstGeom>
          <a:noFill/>
        </p:spPr>
        <p:txBody>
          <a:bodyPr wrap="square" rtlCol="0">
            <a:spAutoFit/>
          </a:bodyPr>
          <a:lstStyle/>
          <a:p>
            <a:r>
              <a:rPr lang="en-US" dirty="0"/>
              <a:t>Managing Director, NIEM</a:t>
            </a:r>
          </a:p>
          <a:p>
            <a:r>
              <a:rPr lang="en-US" dirty="0"/>
              <a:t>Deputy Division Chief Data and Standards Division</a:t>
            </a:r>
          </a:p>
          <a:p>
            <a:r>
              <a:rPr lang="en-US" dirty="0"/>
              <a:t>Joint Staff J6</a:t>
            </a:r>
          </a:p>
        </p:txBody>
      </p:sp>
    </p:spTree>
    <p:extLst>
      <p:ext uri="{BB962C8B-B14F-4D97-AF65-F5344CB8AC3E}">
        <p14:creationId xmlns:p14="http://schemas.microsoft.com/office/powerpoint/2010/main" val="1300310702"/>
      </p:ext>
    </p:extLst>
  </p:cSld>
  <p:clrMapOvr>
    <a:masterClrMapping/>
  </p:clrMapOvr>
</p:sld>
</file>

<file path=ppt/theme/theme1.xml><?xml version="1.0" encoding="utf-8"?>
<a:theme xmlns:a="http://schemas.openxmlformats.org/drawingml/2006/main" name="2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E3FE027E793D141A4D0D4B43133F0A9" ma:contentTypeVersion="11" ma:contentTypeDescription="Create a new document." ma:contentTypeScope="" ma:versionID="ef0ff03645a81817586e79cdf8acc990">
  <xsd:schema xmlns:xsd="http://www.w3.org/2001/XMLSchema" xmlns:xs="http://www.w3.org/2001/XMLSchema" xmlns:p="http://schemas.microsoft.com/office/2006/metadata/properties" xmlns:ns3="5774b216-7350-4865-8b28-a80b4a7f0bbf" xmlns:ns4="668b5da2-bb96-4ca8-adfe-f026adba9ac0" targetNamespace="http://schemas.microsoft.com/office/2006/metadata/properties" ma:root="true" ma:fieldsID="f7951dfeee9e00cf5aead93b99a4360e" ns3:_="" ns4:_="">
    <xsd:import namespace="5774b216-7350-4865-8b28-a80b4a7f0bbf"/>
    <xsd:import namespace="668b5da2-bb96-4ca8-adfe-f026adba9a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b216-7350-4865-8b28-a80b4a7f0b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8b5da2-bb96-4ca8-adfe-f026adba9a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D6F7FA-A44B-4531-B619-52D10ADDC84A}">
  <ds:schemaRefs>
    <ds:schemaRef ds:uri="http://schemas.microsoft.com/sharepoint/v3/contenttype/forms"/>
  </ds:schemaRefs>
</ds:datastoreItem>
</file>

<file path=customXml/itemProps2.xml><?xml version="1.0" encoding="utf-8"?>
<ds:datastoreItem xmlns:ds="http://schemas.openxmlformats.org/officeDocument/2006/customXml" ds:itemID="{0F3DBC4E-DD94-448E-80FB-F46647EDD91A}">
  <ds:schemaRefs>
    <ds:schemaRef ds:uri="http://purl.org/dc/terms/"/>
    <ds:schemaRef ds:uri="http://www.w3.org/XML/1998/namespace"/>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668b5da2-bb96-4ca8-adfe-f026adba9ac0"/>
    <ds:schemaRef ds:uri="5774b216-7350-4865-8b28-a80b4a7f0bbf"/>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B0DEB80F-82C0-4107-A718-099EC7520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b216-7350-4865-8b28-a80b4a7f0bbf"/>
    <ds:schemaRef ds:uri="668b5da2-bb96-4ca8-adfe-f026adba9a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12919</TotalTime>
  <Words>3954</Words>
  <Application>Microsoft Office PowerPoint</Application>
  <PresentationFormat>Widescreen</PresentationFormat>
  <Paragraphs>710</Paragraphs>
  <Slides>72</Slides>
  <Notes>15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72</vt:i4>
      </vt:variant>
    </vt:vector>
  </HeadingPairs>
  <TitlesOfParts>
    <vt:vector size="86" baseType="lpstr">
      <vt:lpstr>Arial</vt:lpstr>
      <vt:lpstr>Bahnschrift</vt:lpstr>
      <vt:lpstr>Calibri</vt:lpstr>
      <vt:lpstr>Courier New</vt:lpstr>
      <vt:lpstr>Helvetica LT Std</vt:lpstr>
      <vt:lpstr>Open Sans</vt:lpstr>
      <vt:lpstr>Segoe UI</vt:lpstr>
      <vt:lpstr>Segoe UI Semibold</vt:lpstr>
      <vt:lpstr>Symbol</vt:lpstr>
      <vt:lpstr>Times New Roman</vt:lpstr>
      <vt:lpstr>Tw Cen MT</vt:lpstr>
      <vt:lpstr>Wingdings</vt:lpstr>
      <vt:lpstr>2_Office Theme</vt:lpstr>
      <vt:lpstr>1_NIEM_white</vt:lpstr>
      <vt:lpstr>PowerPoint Presentation</vt:lpstr>
      <vt:lpstr>Welcome to the 2022 Nbac TSC Annual meeting</vt:lpstr>
      <vt:lpstr>MS TEamS</vt:lpstr>
      <vt:lpstr>Making the most of our session</vt:lpstr>
      <vt:lpstr>Agenda</vt:lpstr>
      <vt:lpstr>Agenda (cont.)</vt:lpstr>
      <vt:lpstr>Opening remarks</vt:lpstr>
      <vt:lpstr>Guest Speaker</vt:lpstr>
      <vt:lpstr>Guest Speaker</vt:lpstr>
      <vt:lpstr>Guest Speaker</vt:lpstr>
      <vt:lpstr>keynote Speaker</vt:lpstr>
      <vt:lpstr>break</vt:lpstr>
      <vt:lpstr>Agenda (cont.)</vt:lpstr>
      <vt:lpstr>NTAC Annual MEETING Out-brief</vt:lpstr>
      <vt:lpstr>Guest speaker</vt:lpstr>
      <vt:lpstr>PowerPoint Presentation</vt:lpstr>
      <vt:lpstr>Roundtable –NIEM Assessments</vt:lpstr>
      <vt:lpstr>Roundtable – NIEM Assessments</vt:lpstr>
      <vt:lpstr>Roundtable – NIEM Assessments</vt:lpstr>
      <vt:lpstr>Roundtable – NIEM Assessments</vt:lpstr>
      <vt:lpstr>Qualitative and Quantitative metrics &amp; indicators - Examples</vt:lpstr>
      <vt:lpstr>State, Local , Tribal &amp; Territorial (SLTT) Tiger Team “outreach”</vt:lpstr>
      <vt:lpstr>NIEM TRAINING – 2022 Activities </vt:lpstr>
      <vt:lpstr>NIEM TRAINING analytics</vt:lpstr>
      <vt:lpstr>NIEM WEB ANALYTICS Year-to-date Overview</vt:lpstr>
      <vt:lpstr>MEP Builder &amp; r2 HIGHLIGHTS</vt:lpstr>
      <vt:lpstr>NIEM 5.1 Recap</vt:lpstr>
      <vt:lpstr>NIEM 5.2 Plans</vt:lpstr>
      <vt:lpstr>Release Statistics (property counts/details)</vt:lpstr>
      <vt:lpstr>USMTF contribution to MilOps NIEM Model (5.1 actual, 5.2 &amp; 5.3 Planned)</vt:lpstr>
      <vt:lpstr>break</vt:lpstr>
      <vt:lpstr>Welcome BACK to the 2022 Nbac Annual meeting</vt:lpstr>
      <vt:lpstr>agenda</vt:lpstr>
      <vt:lpstr>Guest speaker – International perspective</vt:lpstr>
      <vt:lpstr>Roundtable </vt:lpstr>
      <vt:lpstr>NIEM OPEN NBAC TSC Governance</vt:lpstr>
      <vt:lpstr>OASIS Technical steering committee (TSC)</vt:lpstr>
      <vt:lpstr>NBAC TSC</vt:lpstr>
      <vt:lpstr>NBAC TSC</vt:lpstr>
      <vt:lpstr>NBAC TSC Members</vt:lpstr>
      <vt:lpstr>Domain Steward responsibilities</vt:lpstr>
      <vt:lpstr>NBAC TSC DECISIONS</vt:lpstr>
      <vt:lpstr>Lazy Consensus</vt:lpstr>
      <vt:lpstr>NIEM OPEN Instantiating a Domain</vt:lpstr>
      <vt:lpstr>NIEM OPEN Instantiating a Domain</vt:lpstr>
      <vt:lpstr>NIEM OPEN Conservatorship</vt:lpstr>
      <vt:lpstr>NIEM OPEN Release Process </vt:lpstr>
      <vt:lpstr>NIEM OPEN Release Process: NIEM Domain</vt:lpstr>
      <vt:lpstr>NIEM OPEN Release Process: NBAC TSC</vt:lpstr>
      <vt:lpstr>NIEM OPEN Release Process: Maintainer</vt:lpstr>
      <vt:lpstr>Roundtable </vt:lpstr>
      <vt:lpstr>break</vt:lpstr>
      <vt:lpstr>Roundtable </vt:lpstr>
      <vt:lpstr>Questions &amp; Answers/ Actions ITEMS</vt:lpstr>
      <vt:lpstr>19 AUGUST Agenda</vt:lpstr>
      <vt:lpstr>PowerPoint Presentation</vt:lpstr>
      <vt:lpstr>PowerPoint Presentation</vt:lpstr>
      <vt:lpstr>Welcome to the 2022 Nbac Annual meeting</vt:lpstr>
      <vt:lpstr>MS TEamS</vt:lpstr>
      <vt:lpstr>Making the most of our session</vt:lpstr>
      <vt:lpstr>19 AUGUST Agenda</vt:lpstr>
      <vt:lpstr>Opening remarks</vt:lpstr>
      <vt:lpstr>Roundtable – Domain focus</vt:lpstr>
      <vt:lpstr>Roundtable – Domain focus</vt:lpstr>
      <vt:lpstr>Model Content Intro into OASIS </vt:lpstr>
      <vt:lpstr>Model Content Intro into OASIS </vt:lpstr>
      <vt:lpstr>Model Content Intro into OASIS </vt:lpstr>
      <vt:lpstr>Model Content Intro into OASIS </vt:lpstr>
      <vt:lpstr>break</vt:lpstr>
      <vt:lpstr>Roundtable – Domain focus</vt:lpstr>
      <vt:lpstr>Questions &amp; Answers/ Actions ITEMS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National Information Exchange Model (NIEM)</dc:title>
  <dc:creator>Kish, Jennifer</dc:creator>
  <cp:lastModifiedBy>Sullivan, Stephen [USA]</cp:lastModifiedBy>
  <cp:revision>219</cp:revision>
  <dcterms:created xsi:type="dcterms:W3CDTF">2021-02-21T03:42:26Z</dcterms:created>
  <dcterms:modified xsi:type="dcterms:W3CDTF">2022-08-16T22:17:44Z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0x0101008E3FE027E793D141A4D0D4B43133F0A9</vt:lpwstr>
  </property>
</Properties>
</file>